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Lst>
  <p:notesMasterIdLst>
    <p:notesMasterId r:id="rId24"/>
  </p:notesMasterIdLst>
  <p:handoutMasterIdLst>
    <p:handoutMasterId r:id="rId25"/>
  </p:handoutMasterIdLst>
  <p:sldIdLst>
    <p:sldId id="256" r:id="rId2"/>
    <p:sldId id="258" r:id="rId3"/>
    <p:sldId id="266" r:id="rId4"/>
    <p:sldId id="263" r:id="rId5"/>
    <p:sldId id="260" r:id="rId6"/>
    <p:sldId id="262" r:id="rId7"/>
    <p:sldId id="267" r:id="rId8"/>
    <p:sldId id="261" r:id="rId9"/>
    <p:sldId id="347" r:id="rId10"/>
    <p:sldId id="348" r:id="rId11"/>
    <p:sldId id="264" r:id="rId12"/>
    <p:sldId id="349" r:id="rId13"/>
    <p:sldId id="265" r:id="rId14"/>
    <p:sldId id="352" r:id="rId15"/>
    <p:sldId id="268" r:id="rId16"/>
    <p:sldId id="350" r:id="rId17"/>
    <p:sldId id="351" r:id="rId18"/>
    <p:sldId id="269" r:id="rId19"/>
    <p:sldId id="270" r:id="rId20"/>
    <p:sldId id="271" r:id="rId21"/>
    <p:sldId id="353" r:id="rId22"/>
    <p:sldId id="354" r:id="rId23"/>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Crimson Text" panose="020B0604020202020204" charset="0"/>
      <p:regular r:id="rId30"/>
      <p:bold r:id="rId31"/>
      <p:italic r:id="rId32"/>
      <p:boldItalic r:id="rId33"/>
    </p:embeddedFont>
    <p:embeddedFont>
      <p:font typeface="Josefin Sans" panose="020B0604020202020204" pitchFamily="2" charset="0"/>
      <p:regular r:id="rId34"/>
      <p:bold r:id="rId35"/>
    </p:embeddedFont>
    <p:embeddedFont>
      <p:font typeface="Lato" panose="020B0604020202020204" pitchFamily="34" charset="0"/>
      <p:regular r:id="rId36"/>
      <p:bold r:id="rId37"/>
      <p:italic r:id="rId38"/>
      <p:boldItalic r:id="rId39"/>
    </p:embeddedFont>
    <p:embeddedFont>
      <p:font typeface="Montserrat" panose="020B0604020202020204" pitchFamily="2" charset="0"/>
      <p:regular r:id="rId40"/>
      <p:bold r:id="rId41"/>
      <p:italic r:id="rId42"/>
      <p:boldItalic r:id="rId43"/>
    </p:embeddedFont>
    <p:embeddedFont>
      <p:font typeface="Vidaloka" panose="020B0604020202020204" charset="0"/>
      <p:regular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B4AEA2-B506-4DE8-93A0-CCEFE4E67352}">
  <a:tblStyle styleId="{5AB4AEA2-B506-4DE8-93A0-CCEFE4E6735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78" autoAdjust="0"/>
    <p:restoredTop sz="94660"/>
  </p:normalViewPr>
  <p:slideViewPr>
    <p:cSldViewPr snapToGrid="0">
      <p:cViewPr varScale="1">
        <p:scale>
          <a:sx n="139" d="100"/>
          <a:sy n="139" d="100"/>
        </p:scale>
        <p:origin x="798"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ED02747-2367-7E5B-3C5D-DEC129A5D51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10EBFBD-5DA6-9878-8C05-356C488228C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D4877C3-EC5F-4F41-8353-F42421A044F7}" type="datetimeFigureOut">
              <a:rPr lang="en-US" smtClean="0"/>
              <a:t>5/24/2023</a:t>
            </a:fld>
            <a:endParaRPr lang="en-US"/>
          </a:p>
        </p:txBody>
      </p:sp>
      <p:sp>
        <p:nvSpPr>
          <p:cNvPr id="4" name="Footer Placeholder 3">
            <a:extLst>
              <a:ext uri="{FF2B5EF4-FFF2-40B4-BE49-F238E27FC236}">
                <a16:creationId xmlns:a16="http://schemas.microsoft.com/office/drawing/2014/main" id="{9724A881-5E50-2D2F-502E-A5195C003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Wallach</a:t>
            </a:r>
          </a:p>
        </p:txBody>
      </p:sp>
      <p:sp>
        <p:nvSpPr>
          <p:cNvPr id="5" name="Slide Number Placeholder 4">
            <a:extLst>
              <a:ext uri="{FF2B5EF4-FFF2-40B4-BE49-F238E27FC236}">
                <a16:creationId xmlns:a16="http://schemas.microsoft.com/office/drawing/2014/main" id="{3453827C-8C1C-2907-1B9D-D509E2B8B39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2A7B04-965C-417D-B18D-88F2724D6D22}" type="slidenum">
              <a:rPr lang="en-US" smtClean="0"/>
              <a:t>‹#›</a:t>
            </a:fld>
            <a:endParaRPr lang="en-US"/>
          </a:p>
        </p:txBody>
      </p:sp>
    </p:spTree>
    <p:extLst>
      <p:ext uri="{BB962C8B-B14F-4D97-AF65-F5344CB8AC3E}">
        <p14:creationId xmlns:p14="http://schemas.microsoft.com/office/powerpoint/2010/main" val="4289234947"/>
      </p:ext>
    </p:extLst>
  </p:cSld>
  <p:clrMap bg1="lt1" tx1="dk1" bg2="lt2" tx2="dk2" accent1="accent1" accent2="accent2" accent3="accent3" accent4="accent4" accent5="accent5" accent6="accent6" hlink="hlink" folHlink="folHlink"/>
  <p:hf sldNum="0"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sldNum="0" hd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7"/>
        <p:cNvGrpSpPr/>
        <p:nvPr/>
      </p:nvGrpSpPr>
      <p:grpSpPr>
        <a:xfrm>
          <a:off x="0" y="0"/>
          <a:ext cx="0" cy="0"/>
          <a:chOff x="0" y="0"/>
          <a:chExt cx="0" cy="0"/>
        </a:xfrm>
      </p:grpSpPr>
      <p:sp>
        <p:nvSpPr>
          <p:cNvPr id="1478" name="Google Shape;1478;gcc7554a049_0_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9" name="Google Shape;1479;gcc7554a049_0_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64519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107aaa41fe9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107aaa41fe9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84114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05aad17dc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05aad17dc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43330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cc7554a049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cc7554a049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cc7554a049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cc7554a049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54811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05aad17dc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9712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07a9a8b46f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07a9a8b46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cc7554a049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cc7554a049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cf7a3c50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07a9a8b46f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07a9a8b46f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05aad17dc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40304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05aad17dc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7608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cf7a3c503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cf7a3c503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105aad17dc0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105aad17dc0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07a9a8b46f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07a9a8b46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105aad17dc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105aad17dc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105aad17dc0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105aad17dc0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1424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13">
    <p:spTree>
      <p:nvGrpSpPr>
        <p:cNvPr id="1" name="Shape 125"/>
        <p:cNvGrpSpPr/>
        <p:nvPr/>
      </p:nvGrpSpPr>
      <p:grpSpPr>
        <a:xfrm>
          <a:off x="0" y="0"/>
          <a:ext cx="0" cy="0"/>
          <a:chOff x="0" y="0"/>
          <a:chExt cx="0" cy="0"/>
        </a:xfrm>
      </p:grpSpPr>
      <p:sp>
        <p:nvSpPr>
          <p:cNvPr id="126" name="Google Shape;126;p17"/>
          <p:cNvSpPr txBox="1">
            <a:spLocks noGrp="1"/>
          </p:cNvSpPr>
          <p:nvPr>
            <p:ph type="subTitle" idx="1"/>
          </p:nvPr>
        </p:nvSpPr>
        <p:spPr>
          <a:xfrm>
            <a:off x="264840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127" name="Google Shape;127;p17"/>
          <p:cNvSpPr txBox="1">
            <a:spLocks noGrp="1"/>
          </p:cNvSpPr>
          <p:nvPr>
            <p:ph type="title"/>
          </p:nvPr>
        </p:nvSpPr>
        <p:spPr>
          <a:xfrm>
            <a:off x="1732050" y="445025"/>
            <a:ext cx="5679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cxnSp>
        <p:nvCxnSpPr>
          <p:cNvPr id="128" name="Google Shape;128;p1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9" name="Google Shape;129;p1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0" name="Google Shape;130;p1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1" name="Google Shape;131;p1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1994850" y="1482825"/>
            <a:ext cx="5154300" cy="129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9000"/>
              <a:buNone/>
              <a:defRPr sz="9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endParaRPr/>
          </a:p>
        </p:txBody>
      </p:sp>
      <p:sp>
        <p:nvSpPr>
          <p:cNvPr id="134" name="Google Shape;134;p18"/>
          <p:cNvSpPr txBox="1">
            <a:spLocks noGrp="1"/>
          </p:cNvSpPr>
          <p:nvPr>
            <p:ph type="subTitle" idx="1"/>
          </p:nvPr>
        </p:nvSpPr>
        <p:spPr>
          <a:xfrm>
            <a:off x="2299500" y="2972150"/>
            <a:ext cx="4545000" cy="5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cxnSp>
        <p:nvCxnSpPr>
          <p:cNvPr id="135" name="Google Shape;135;p1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6" name="Google Shape;136;p1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2">
  <p:cSld name="CUSTOM_14">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3742850" y="1549875"/>
            <a:ext cx="4545000" cy="1291200"/>
          </a:xfrm>
          <a:prstGeom prst="rect">
            <a:avLst/>
          </a:prstGeom>
        </p:spPr>
        <p:txBody>
          <a:bodyPr spcFirstLastPara="1" wrap="square" lIns="91425" tIns="91425" rIns="91425" bIns="91425" anchor="t" anchorCtr="0">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a:endParaRPr/>
          </a:p>
        </p:txBody>
      </p:sp>
      <p:sp>
        <p:nvSpPr>
          <p:cNvPr id="139" name="Google Shape;139;p19"/>
          <p:cNvSpPr txBox="1">
            <a:spLocks noGrp="1"/>
          </p:cNvSpPr>
          <p:nvPr>
            <p:ph type="subTitle" idx="1"/>
          </p:nvPr>
        </p:nvSpPr>
        <p:spPr>
          <a:xfrm>
            <a:off x="3742850" y="3039213"/>
            <a:ext cx="4545000" cy="55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cxnSp>
        <p:nvCxnSpPr>
          <p:cNvPr id="140" name="Google Shape;140;p1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1" name="Google Shape;141;p1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2" name="Google Shape;142;p1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3" name="Google Shape;143;p1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4" name="Google Shape;144;p1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5" name="Google Shape;145;p1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146"/>
        <p:cNvGrpSpPr/>
        <p:nvPr/>
      </p:nvGrpSpPr>
      <p:grpSpPr>
        <a:xfrm>
          <a:off x="0" y="0"/>
          <a:ext cx="0" cy="0"/>
          <a:chOff x="0" y="0"/>
          <a:chExt cx="0" cy="0"/>
        </a:xfrm>
      </p:grpSpPr>
      <p:sp>
        <p:nvSpPr>
          <p:cNvPr id="147" name="Google Shape;147;p20"/>
          <p:cNvSpPr txBox="1">
            <a:spLocks noGrp="1"/>
          </p:cNvSpPr>
          <p:nvPr>
            <p:ph type="title"/>
          </p:nvPr>
        </p:nvSpPr>
        <p:spPr>
          <a:xfrm>
            <a:off x="1677925" y="2511803"/>
            <a:ext cx="3714900" cy="8058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8" name="Google Shape;148;p20"/>
          <p:cNvSpPr txBox="1">
            <a:spLocks noGrp="1"/>
          </p:cNvSpPr>
          <p:nvPr>
            <p:ph type="title" idx="2" hasCustomPrompt="1"/>
          </p:nvPr>
        </p:nvSpPr>
        <p:spPr>
          <a:xfrm>
            <a:off x="3741925" y="1484693"/>
            <a:ext cx="1650900" cy="978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49" name="Google Shape;149;p20"/>
          <p:cNvSpPr txBox="1">
            <a:spLocks noGrp="1"/>
          </p:cNvSpPr>
          <p:nvPr>
            <p:ph type="subTitle" idx="1"/>
          </p:nvPr>
        </p:nvSpPr>
        <p:spPr>
          <a:xfrm>
            <a:off x="831625" y="3244000"/>
            <a:ext cx="4561200" cy="393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50" name="Google Shape;150;p20"/>
          <p:cNvCxnSpPr/>
          <p:nvPr/>
        </p:nvCxnSpPr>
        <p:spPr>
          <a:xfrm rot="10800000">
            <a:off x="-30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1" name="Google Shape;151;p20"/>
          <p:cNvCxnSpPr/>
          <p:nvPr/>
        </p:nvCxnSpPr>
        <p:spPr>
          <a:xfrm rot="10800000">
            <a:off x="-30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2" name="Google Shape;152;p20"/>
          <p:cNvCxnSpPr/>
          <p:nvPr/>
        </p:nvCxnSpPr>
        <p:spPr>
          <a:xfrm>
            <a:off x="-11287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53" name="Google Shape;153;p20"/>
          <p:cNvCxnSpPr/>
          <p:nvPr/>
        </p:nvCxnSpPr>
        <p:spPr>
          <a:xfrm>
            <a:off x="790872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16">
    <p:spTree>
      <p:nvGrpSpPr>
        <p:cNvPr id="1" name="Shape 159"/>
        <p:cNvGrpSpPr/>
        <p:nvPr/>
      </p:nvGrpSpPr>
      <p:grpSpPr>
        <a:xfrm>
          <a:off x="0" y="0"/>
          <a:ext cx="0" cy="0"/>
          <a:chOff x="0" y="0"/>
          <a:chExt cx="0" cy="0"/>
        </a:xfrm>
      </p:grpSpPr>
      <p:cxnSp>
        <p:nvCxnSpPr>
          <p:cNvPr id="160" name="Google Shape;160;p2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1" name="Google Shape;161;p2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2" name="Google Shape;162;p22"/>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3" name="Google Shape;163;p22"/>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4" name="Google Shape;164;p22"/>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5" name="Google Shape;165;p22"/>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66" name="Google Shape;166;p2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17">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1877475" y="445025"/>
            <a:ext cx="538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9" name="Google Shape;169;p23"/>
          <p:cNvSpPr txBox="1">
            <a:spLocks noGrp="1"/>
          </p:cNvSpPr>
          <p:nvPr>
            <p:ph type="subTitle" idx="1"/>
          </p:nvPr>
        </p:nvSpPr>
        <p:spPr>
          <a:xfrm>
            <a:off x="32267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0" name="Google Shape;170;p23"/>
          <p:cNvSpPr txBox="1">
            <a:spLocks noGrp="1"/>
          </p:cNvSpPr>
          <p:nvPr>
            <p:ph type="subTitle" idx="2"/>
          </p:nvPr>
        </p:nvSpPr>
        <p:spPr>
          <a:xfrm>
            <a:off x="32267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1" name="Google Shape;171;p23"/>
          <p:cNvSpPr txBox="1">
            <a:spLocks noGrp="1"/>
          </p:cNvSpPr>
          <p:nvPr>
            <p:ph type="subTitle" idx="3"/>
          </p:nvPr>
        </p:nvSpPr>
        <p:spPr>
          <a:xfrm>
            <a:off x="7191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2" name="Google Shape;172;p23"/>
          <p:cNvSpPr txBox="1">
            <a:spLocks noGrp="1"/>
          </p:cNvSpPr>
          <p:nvPr>
            <p:ph type="subTitle" idx="4"/>
          </p:nvPr>
        </p:nvSpPr>
        <p:spPr>
          <a:xfrm>
            <a:off x="7191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3" name="Google Shape;173;p23"/>
          <p:cNvSpPr txBox="1">
            <a:spLocks noGrp="1"/>
          </p:cNvSpPr>
          <p:nvPr>
            <p:ph type="subTitle" idx="5"/>
          </p:nvPr>
        </p:nvSpPr>
        <p:spPr>
          <a:xfrm>
            <a:off x="32267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4" name="Google Shape;174;p23"/>
          <p:cNvSpPr txBox="1">
            <a:spLocks noGrp="1"/>
          </p:cNvSpPr>
          <p:nvPr>
            <p:ph type="subTitle" idx="6"/>
          </p:nvPr>
        </p:nvSpPr>
        <p:spPr>
          <a:xfrm>
            <a:off x="322670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5" name="Google Shape;175;p23"/>
          <p:cNvSpPr txBox="1">
            <a:spLocks noGrp="1"/>
          </p:cNvSpPr>
          <p:nvPr>
            <p:ph type="subTitle" idx="7"/>
          </p:nvPr>
        </p:nvSpPr>
        <p:spPr>
          <a:xfrm>
            <a:off x="7191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6" name="Google Shape;176;p23"/>
          <p:cNvSpPr txBox="1">
            <a:spLocks noGrp="1"/>
          </p:cNvSpPr>
          <p:nvPr>
            <p:ph type="subTitle" idx="8"/>
          </p:nvPr>
        </p:nvSpPr>
        <p:spPr>
          <a:xfrm>
            <a:off x="71915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77" name="Google Shape;177;p2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78" name="Google Shape;178;p2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CUSTOM_20">
    <p:spTree>
      <p:nvGrpSpPr>
        <p:cNvPr id="1" name="Shape 199"/>
        <p:cNvGrpSpPr/>
        <p:nvPr/>
      </p:nvGrpSpPr>
      <p:grpSpPr>
        <a:xfrm>
          <a:off x="0" y="0"/>
          <a:ext cx="0" cy="0"/>
          <a:chOff x="0" y="0"/>
          <a:chExt cx="0" cy="0"/>
        </a:xfrm>
      </p:grpSpPr>
      <p:sp>
        <p:nvSpPr>
          <p:cNvPr id="200" name="Google Shape;200;p27"/>
          <p:cNvSpPr txBox="1">
            <a:spLocks noGrp="1"/>
          </p:cNvSpPr>
          <p:nvPr>
            <p:ph type="title"/>
          </p:nvPr>
        </p:nvSpPr>
        <p:spPr>
          <a:xfrm>
            <a:off x="4373850" y="944250"/>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01" name="Google Shape;201;p27"/>
          <p:cNvSpPr txBox="1">
            <a:spLocks noGrp="1"/>
          </p:cNvSpPr>
          <p:nvPr>
            <p:ph type="title" idx="2" hasCustomPrompt="1"/>
          </p:nvPr>
        </p:nvSpPr>
        <p:spPr>
          <a:xfrm>
            <a:off x="2294850" y="1096650"/>
            <a:ext cx="1650900" cy="97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202" name="Google Shape;202;p27"/>
          <p:cNvSpPr txBox="1">
            <a:spLocks noGrp="1"/>
          </p:cNvSpPr>
          <p:nvPr>
            <p:ph type="subTitle" idx="1"/>
          </p:nvPr>
        </p:nvSpPr>
        <p:spPr>
          <a:xfrm>
            <a:off x="4373850" y="1593150"/>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203" name="Google Shape;203;p2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4" name="Google Shape;204;p2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5" name="Google Shape;205;p2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6" name="Google Shape;206;p2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7" name="Google Shape;207;p2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8" name="Google Shape;208;p2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5">
  <p:cSld name="CUSTOM_7_1">
    <p:spTree>
      <p:nvGrpSpPr>
        <p:cNvPr id="1" name="Shape 395"/>
        <p:cNvGrpSpPr/>
        <p:nvPr/>
      </p:nvGrpSpPr>
      <p:grpSpPr>
        <a:xfrm>
          <a:off x="0" y="0"/>
          <a:ext cx="0" cy="0"/>
          <a:chOff x="0" y="0"/>
          <a:chExt cx="0" cy="0"/>
        </a:xfrm>
      </p:grpSpPr>
      <p:sp>
        <p:nvSpPr>
          <p:cNvPr id="396" name="Google Shape;396;p43"/>
          <p:cNvSpPr txBox="1">
            <a:spLocks noGrp="1"/>
          </p:cNvSpPr>
          <p:nvPr>
            <p:ph type="title"/>
          </p:nvPr>
        </p:nvSpPr>
        <p:spPr>
          <a:xfrm>
            <a:off x="803750" y="2040496"/>
            <a:ext cx="4087500" cy="6732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7" name="Google Shape;397;p43"/>
          <p:cNvSpPr txBox="1">
            <a:spLocks noGrp="1"/>
          </p:cNvSpPr>
          <p:nvPr>
            <p:ph type="subTitle" idx="1"/>
          </p:nvPr>
        </p:nvSpPr>
        <p:spPr>
          <a:xfrm>
            <a:off x="803750" y="2693525"/>
            <a:ext cx="3159300" cy="55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398" name="Google Shape;398;p4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99" name="Google Shape;399;p4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1" name="Google Shape;451;p5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5" name="Google Shape;455;p51"/>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6" name="Google Shape;456;p51"/>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714550" y="2366272"/>
            <a:ext cx="3714900" cy="818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746550" y="1339163"/>
            <a:ext cx="1650900" cy="978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8" name="Google Shape;18;p3"/>
          <p:cNvSpPr txBox="1">
            <a:spLocks noGrp="1"/>
          </p:cNvSpPr>
          <p:nvPr>
            <p:ph type="subTitle" idx="1"/>
          </p:nvPr>
        </p:nvSpPr>
        <p:spPr>
          <a:xfrm>
            <a:off x="2291400" y="3076675"/>
            <a:ext cx="4561200" cy="3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9" name="Google Shape;19;p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 name="Google Shape;20;p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 name="Google Shape;21;p3"/>
          <p:cNvCxnSpPr/>
          <p:nvPr/>
        </p:nvCxnSpPr>
        <p:spPr>
          <a:xfrm flipH="1">
            <a:off x="794892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 name="Google Shape;22;p3"/>
          <p:cNvCxnSpPr/>
          <p:nvPr/>
        </p:nvCxnSpPr>
        <p:spPr>
          <a:xfrm flipH="1">
            <a:off x="-11287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9" name="Google Shape;459;p5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3" name="Google Shape;463;p5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4" name="Google Shape;464;p5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5" name="Google Shape;465;p5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6" name="Google Shape;466;p5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7" name="Google Shape;467;p5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45025"/>
            <a:ext cx="56811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5"/>
          <p:cNvSpPr txBox="1">
            <a:spLocks noGrp="1"/>
          </p:cNvSpPr>
          <p:nvPr>
            <p:ph type="subTitle" idx="1"/>
          </p:nvPr>
        </p:nvSpPr>
        <p:spPr>
          <a:xfrm>
            <a:off x="50389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2" name="Google Shape;32;p5"/>
          <p:cNvSpPr txBox="1">
            <a:spLocks noGrp="1"/>
          </p:cNvSpPr>
          <p:nvPr>
            <p:ph type="subTitle" idx="2"/>
          </p:nvPr>
        </p:nvSpPr>
        <p:spPr>
          <a:xfrm>
            <a:off x="50389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 name="Google Shape;33;p5"/>
          <p:cNvSpPr txBox="1">
            <a:spLocks noGrp="1"/>
          </p:cNvSpPr>
          <p:nvPr>
            <p:ph type="subTitle" idx="3"/>
          </p:nvPr>
        </p:nvSpPr>
        <p:spPr>
          <a:xfrm>
            <a:off x="16931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4" name="Google Shape;34;p5"/>
          <p:cNvSpPr txBox="1">
            <a:spLocks noGrp="1"/>
          </p:cNvSpPr>
          <p:nvPr>
            <p:ph type="subTitle" idx="4"/>
          </p:nvPr>
        </p:nvSpPr>
        <p:spPr>
          <a:xfrm>
            <a:off x="16931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5" name="Google Shape;35;p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 name="Google Shape;36;p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 name="Google Shape;37;p5"/>
          <p:cNvCxnSpPr/>
          <p:nvPr/>
        </p:nvCxnSpPr>
        <p:spPr>
          <a:xfrm flipH="1">
            <a:off x="6935750" y="3931325"/>
            <a:ext cx="2549400" cy="13545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cxnSp>
        <p:nvCxnSpPr>
          <p:cNvPr id="40" name="Google Shape;40;p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 name="Google Shape;41;p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56" name="Google Shape;56;p9"/>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7" name="Google Shape;57;p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8" name="Google Shape;58;p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9" name="Google Shape;59;p9"/>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5" name="Google Shape;75;p13"/>
          <p:cNvSpPr txBox="1">
            <a:spLocks noGrp="1"/>
          </p:cNvSpPr>
          <p:nvPr>
            <p:ph type="subTitle" idx="1"/>
          </p:nvPr>
        </p:nvSpPr>
        <p:spPr>
          <a:xfrm>
            <a:off x="50010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6" name="Google Shape;76;p13"/>
          <p:cNvSpPr txBox="1">
            <a:spLocks noGrp="1"/>
          </p:cNvSpPr>
          <p:nvPr>
            <p:ph type="subTitle" idx="2"/>
          </p:nvPr>
        </p:nvSpPr>
        <p:spPr>
          <a:xfrm>
            <a:off x="50010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7" name="Google Shape;77;p13"/>
          <p:cNvSpPr txBox="1">
            <a:spLocks noGrp="1"/>
          </p:cNvSpPr>
          <p:nvPr>
            <p:ph type="subTitle" idx="3"/>
          </p:nvPr>
        </p:nvSpPr>
        <p:spPr>
          <a:xfrm>
            <a:off x="16552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8" name="Google Shape;78;p13"/>
          <p:cNvSpPr txBox="1">
            <a:spLocks noGrp="1"/>
          </p:cNvSpPr>
          <p:nvPr>
            <p:ph type="subTitle" idx="4"/>
          </p:nvPr>
        </p:nvSpPr>
        <p:spPr>
          <a:xfrm>
            <a:off x="16552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9" name="Google Shape;79;p13"/>
          <p:cNvSpPr txBox="1">
            <a:spLocks noGrp="1"/>
          </p:cNvSpPr>
          <p:nvPr>
            <p:ph type="subTitle" idx="5"/>
          </p:nvPr>
        </p:nvSpPr>
        <p:spPr>
          <a:xfrm>
            <a:off x="50010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0" name="Google Shape;80;p13"/>
          <p:cNvSpPr txBox="1">
            <a:spLocks noGrp="1"/>
          </p:cNvSpPr>
          <p:nvPr>
            <p:ph type="subTitle" idx="6"/>
          </p:nvPr>
        </p:nvSpPr>
        <p:spPr>
          <a:xfrm>
            <a:off x="500100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1" name="Google Shape;81;p13"/>
          <p:cNvSpPr txBox="1">
            <a:spLocks noGrp="1"/>
          </p:cNvSpPr>
          <p:nvPr>
            <p:ph type="subTitle" idx="7"/>
          </p:nvPr>
        </p:nvSpPr>
        <p:spPr>
          <a:xfrm>
            <a:off x="16552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2" name="Google Shape;82;p13"/>
          <p:cNvSpPr txBox="1">
            <a:spLocks noGrp="1"/>
          </p:cNvSpPr>
          <p:nvPr>
            <p:ph type="subTitle" idx="8"/>
          </p:nvPr>
        </p:nvSpPr>
        <p:spPr>
          <a:xfrm>
            <a:off x="165525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3" name="Google Shape;83;p13"/>
          <p:cNvSpPr txBox="1">
            <a:spLocks noGrp="1"/>
          </p:cNvSpPr>
          <p:nvPr>
            <p:ph type="title" idx="9" hasCustomPrompt="1"/>
          </p:nvPr>
        </p:nvSpPr>
        <p:spPr>
          <a:xfrm>
            <a:off x="23786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a:spLocks noGrp="1"/>
          </p:cNvSpPr>
          <p:nvPr>
            <p:ph type="title" idx="13" hasCustomPrompt="1"/>
          </p:nvPr>
        </p:nvSpPr>
        <p:spPr>
          <a:xfrm>
            <a:off x="57244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a:spLocks noGrp="1"/>
          </p:cNvSpPr>
          <p:nvPr>
            <p:ph type="title" idx="14" hasCustomPrompt="1"/>
          </p:nvPr>
        </p:nvSpPr>
        <p:spPr>
          <a:xfrm>
            <a:off x="237870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a:spLocks noGrp="1"/>
          </p:cNvSpPr>
          <p:nvPr>
            <p:ph type="title" idx="15" hasCustomPrompt="1"/>
          </p:nvPr>
        </p:nvSpPr>
        <p:spPr>
          <a:xfrm>
            <a:off x="572445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88" name="Google Shape;88;p1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15" name="Google Shape;115;p15"/>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16" name="Google Shape;116;p1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7" name="Google Shape;117;p1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1">
  <p:cSld name="CUSTOM_12">
    <p:spTree>
      <p:nvGrpSpPr>
        <p:cNvPr id="1" name="Shape 118"/>
        <p:cNvGrpSpPr/>
        <p:nvPr/>
      </p:nvGrpSpPr>
      <p:grpSpPr>
        <a:xfrm>
          <a:off x="0" y="0"/>
          <a:ext cx="0" cy="0"/>
          <a:chOff x="0" y="0"/>
          <a:chExt cx="0" cy="0"/>
        </a:xfrm>
      </p:grpSpPr>
      <p:sp>
        <p:nvSpPr>
          <p:cNvPr id="119" name="Google Shape;119;p16"/>
          <p:cNvSpPr txBox="1">
            <a:spLocks noGrp="1"/>
          </p:cNvSpPr>
          <p:nvPr>
            <p:ph type="title"/>
          </p:nvPr>
        </p:nvSpPr>
        <p:spPr>
          <a:xfrm>
            <a:off x="699900" y="2821263"/>
            <a:ext cx="4323000" cy="4977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20" name="Google Shape;120;p16"/>
          <p:cNvSpPr txBox="1">
            <a:spLocks noGrp="1"/>
          </p:cNvSpPr>
          <p:nvPr>
            <p:ph type="subTitle" idx="1"/>
          </p:nvPr>
        </p:nvSpPr>
        <p:spPr>
          <a:xfrm>
            <a:off x="699900" y="1675902"/>
            <a:ext cx="5458200" cy="9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21" name="Google Shape;121;p1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2" name="Google Shape;122;p1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3" name="Google Shape;123;p1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24" name="Google Shape;124;p1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8" r:id="rId6"/>
    <p:sldLayoutId id="2147483659" r:id="rId7"/>
    <p:sldLayoutId id="2147483661" r:id="rId8"/>
    <p:sldLayoutId id="2147483662" r:id="rId9"/>
    <p:sldLayoutId id="2147483663" r:id="rId10"/>
    <p:sldLayoutId id="2147483664" r:id="rId11"/>
    <p:sldLayoutId id="2147483665" r:id="rId12"/>
    <p:sldLayoutId id="2147483666" r:id="rId13"/>
    <p:sldLayoutId id="2147483668" r:id="rId14"/>
    <p:sldLayoutId id="2147483669" r:id="rId15"/>
    <p:sldLayoutId id="2147483673" r:id="rId16"/>
    <p:sldLayoutId id="2147483689" r:id="rId17"/>
    <p:sldLayoutId id="2147483696" r:id="rId18"/>
    <p:sldLayoutId id="2147483697" r:id="rId19"/>
    <p:sldLayoutId id="2147483698" r:id="rId20"/>
    <p:sldLayoutId id="214748369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5.xml"/><Relationship Id="rId5" Type="http://schemas.openxmlformats.org/officeDocument/2006/relationships/image" Target="../media/image25.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59"/>
          <p:cNvSpPr txBox="1">
            <a:spLocks noGrp="1"/>
          </p:cNvSpPr>
          <p:nvPr>
            <p:ph type="ctrTitle"/>
          </p:nvPr>
        </p:nvSpPr>
        <p:spPr>
          <a:xfrm>
            <a:off x="1014372" y="787370"/>
            <a:ext cx="7064100" cy="2052600"/>
          </a:xfrm>
          <a:prstGeom prst="rect">
            <a:avLst/>
          </a:prstGeom>
        </p:spPr>
        <p:txBody>
          <a:bodyPr spcFirstLastPara="1" wrap="square" lIns="91425" tIns="91425" rIns="91425" bIns="91425" anchor="b" anchorCtr="0">
            <a:noAutofit/>
          </a:bodyPr>
          <a:lstStyle/>
          <a:p>
            <a:r>
              <a:rPr lang="ro-RO" sz="2400" b="1" cap="all" dirty="0">
                <a:latin typeface="Montserrat" panose="00000500000000000000" pitchFamily="2" charset="0"/>
              </a:rPr>
              <a:t>Protectia si securitatea</a:t>
            </a:r>
            <a:br>
              <a:rPr lang="en-US" sz="2400" cap="all" dirty="0">
                <a:latin typeface="Montserrat" panose="00000500000000000000" pitchFamily="2" charset="0"/>
              </a:rPr>
            </a:br>
            <a:r>
              <a:rPr lang="ro-RO" sz="2400" cap="all" dirty="0">
                <a:latin typeface="Montserrat" panose="00000500000000000000" pitchFamily="2" charset="0"/>
              </a:rPr>
              <a:t>documentelor electronice</a:t>
            </a:r>
            <a:endParaRPr lang="en-US" sz="2400" cap="all" dirty="0">
              <a:latin typeface="Montserrat" panose="00000500000000000000" pitchFamily="2" charset="0"/>
            </a:endParaRPr>
          </a:p>
        </p:txBody>
      </p:sp>
      <p:sp>
        <p:nvSpPr>
          <p:cNvPr id="483" name="Google Shape;483;p59"/>
          <p:cNvSpPr txBox="1">
            <a:spLocks noGrp="1"/>
          </p:cNvSpPr>
          <p:nvPr>
            <p:ph type="subTitle" idx="1"/>
          </p:nvPr>
        </p:nvSpPr>
        <p:spPr>
          <a:xfrm>
            <a:off x="5379957" y="3607303"/>
            <a:ext cx="2820008" cy="99267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dirty="0">
                <a:solidFill>
                  <a:schemeClr val="dk1"/>
                </a:solidFill>
              </a:rPr>
              <a:t>Autori:</a:t>
            </a:r>
          </a:p>
          <a:p>
            <a:pPr marL="0" lvl="0" indent="0" algn="ctr" rtl="0">
              <a:spcBef>
                <a:spcPts val="0"/>
              </a:spcBef>
              <a:spcAft>
                <a:spcPts val="0"/>
              </a:spcAft>
              <a:buClr>
                <a:schemeClr val="dk1"/>
              </a:buClr>
              <a:buSzPts val="1100"/>
              <a:buFont typeface="Arial"/>
              <a:buNone/>
            </a:pPr>
            <a:r>
              <a:rPr lang="en" sz="1400" dirty="0">
                <a:solidFill>
                  <a:schemeClr val="dk1"/>
                </a:solidFill>
              </a:rPr>
              <a:t>Armin Andrei Chanchian</a:t>
            </a:r>
          </a:p>
          <a:p>
            <a:pPr marL="0" lvl="0" indent="0" algn="ctr" rtl="0">
              <a:spcBef>
                <a:spcPts val="0"/>
              </a:spcBef>
              <a:spcAft>
                <a:spcPts val="0"/>
              </a:spcAft>
              <a:buClr>
                <a:schemeClr val="dk1"/>
              </a:buClr>
              <a:buSzPts val="1100"/>
              <a:buFont typeface="Arial"/>
              <a:buNone/>
            </a:pPr>
            <a:r>
              <a:rPr lang="en" sz="1400" dirty="0">
                <a:solidFill>
                  <a:schemeClr val="dk1"/>
                </a:solidFill>
              </a:rPr>
              <a:t>Wallach Luke</a:t>
            </a:r>
            <a:endParaRPr sz="1400" dirty="0"/>
          </a:p>
        </p:txBody>
      </p:sp>
      <p:pic>
        <p:nvPicPr>
          <p:cNvPr id="2" name="Picture 1" descr="UTM">
            <a:extLst>
              <a:ext uri="{FF2B5EF4-FFF2-40B4-BE49-F238E27FC236}">
                <a16:creationId xmlns:a16="http://schemas.microsoft.com/office/drawing/2014/main" id="{295C8F0C-9A7C-FA10-2C68-2F8D76E4B5F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29445" y="801023"/>
            <a:ext cx="774851" cy="774851"/>
          </a:xfrm>
          <a:prstGeom prst="rect">
            <a:avLst/>
          </a:prstGeom>
          <a:noFill/>
          <a:ln>
            <a:noFill/>
          </a:ln>
        </p:spPr>
      </p:pic>
      <p:sp>
        <p:nvSpPr>
          <p:cNvPr id="3" name="TextBox 2">
            <a:extLst>
              <a:ext uri="{FF2B5EF4-FFF2-40B4-BE49-F238E27FC236}">
                <a16:creationId xmlns:a16="http://schemas.microsoft.com/office/drawing/2014/main" id="{C7B4C165-87BE-B523-B61F-D92D40496B42}"/>
              </a:ext>
            </a:extLst>
          </p:cNvPr>
          <p:cNvSpPr txBox="1"/>
          <p:nvPr/>
        </p:nvSpPr>
        <p:spPr>
          <a:xfrm>
            <a:off x="6398826" y="588285"/>
            <a:ext cx="2489397" cy="1200329"/>
          </a:xfrm>
          <a:prstGeom prst="rect">
            <a:avLst/>
          </a:prstGeom>
          <a:noFill/>
        </p:spPr>
        <p:txBody>
          <a:bodyPr wrap="square" rtlCol="0">
            <a:spAutoFit/>
          </a:bodyPr>
          <a:lstStyle/>
          <a:p>
            <a:pPr marL="0" lvl="0" indent="0" algn="ctr" rtl="0">
              <a:spcBef>
                <a:spcPts val="0"/>
              </a:spcBef>
              <a:spcAft>
                <a:spcPts val="0"/>
              </a:spcAft>
              <a:buClr>
                <a:schemeClr val="dk1"/>
              </a:buClr>
              <a:buSzPts val="1100"/>
              <a:buFont typeface="Arial"/>
              <a:buNone/>
            </a:pPr>
            <a:endParaRPr lang="en" sz="1600" dirty="0">
              <a:solidFill>
                <a:schemeClr val="dk1"/>
              </a:solidFill>
              <a:latin typeface="Montserrat" panose="00000500000000000000" pitchFamily="2" charset="0"/>
            </a:endParaRPr>
          </a:p>
          <a:p>
            <a:pPr marL="0" lvl="0" indent="0" algn="ctr" rtl="0">
              <a:spcBef>
                <a:spcPts val="0"/>
              </a:spcBef>
              <a:spcAft>
                <a:spcPts val="0"/>
              </a:spcAft>
              <a:buClr>
                <a:schemeClr val="dk1"/>
              </a:buClr>
              <a:buSzPts val="1100"/>
              <a:buFont typeface="Arial"/>
              <a:buNone/>
            </a:pPr>
            <a:r>
              <a:rPr lang="en" sz="1400" dirty="0">
                <a:solidFill>
                  <a:schemeClr val="dk1"/>
                </a:solidFill>
                <a:latin typeface="Montserrat" panose="00000500000000000000" pitchFamily="2" charset="0"/>
              </a:rPr>
              <a:t>Universitatea Titu Maiorescu, Informatica, Anul II, Zi</a:t>
            </a:r>
          </a:p>
          <a:p>
            <a:endParaRPr lang="en-US" dirty="0">
              <a:latin typeface="Montserrat" panose="00000500000000000000"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82"/>
                                        </p:tgtEl>
                                        <p:attrNameLst>
                                          <p:attrName>style.visibility</p:attrName>
                                        </p:attrNameLst>
                                      </p:cBhvr>
                                      <p:to>
                                        <p:strVal val="visible"/>
                                      </p:to>
                                    </p:set>
                                    <p:anim calcmode="lin" valueType="num">
                                      <p:cBhvr additive="base">
                                        <p:cTn id="7" dur="1000"/>
                                        <p:tgtEl>
                                          <p:spTgt spid="482"/>
                                        </p:tgtEl>
                                        <p:attrNameLst>
                                          <p:attrName>ppt_x</p:attrName>
                                        </p:attrNameLst>
                                      </p:cBhvr>
                                      <p:tavLst>
                                        <p:tav tm="0">
                                          <p:val>
                                            <p:strVal val="#ppt_x-1"/>
                                          </p:val>
                                        </p:tav>
                                        <p:tav tm="100000">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483"/>
                                        </p:tgtEl>
                                        <p:attrNameLst>
                                          <p:attrName>style.visibility</p:attrName>
                                        </p:attrNameLst>
                                      </p:cBhvr>
                                      <p:to>
                                        <p:strVal val="visible"/>
                                      </p:to>
                                    </p:set>
                                    <p:anim calcmode="lin" valueType="num">
                                      <p:cBhvr additive="base">
                                        <p:cTn id="10" dur="1000"/>
                                        <p:tgtEl>
                                          <p:spTgt spid="48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0"/>
        <p:cNvGrpSpPr/>
        <p:nvPr/>
      </p:nvGrpSpPr>
      <p:grpSpPr>
        <a:xfrm>
          <a:off x="0" y="0"/>
          <a:ext cx="0" cy="0"/>
          <a:chOff x="0" y="0"/>
          <a:chExt cx="0" cy="0"/>
        </a:xfrm>
      </p:grpSpPr>
      <p:sp>
        <p:nvSpPr>
          <p:cNvPr id="1481" name="Google Shape;1481;p115"/>
          <p:cNvSpPr txBox="1">
            <a:spLocks noGrp="1"/>
          </p:cNvSpPr>
          <p:nvPr>
            <p:ph type="title"/>
          </p:nvPr>
        </p:nvSpPr>
        <p:spPr>
          <a:xfrm>
            <a:off x="2458183" y="370147"/>
            <a:ext cx="4868088" cy="6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latin typeface="Montserrat" panose="00000500000000000000" pitchFamily="2" charset="0"/>
              </a:rPr>
              <a:t>Tipuri de documente electronice</a:t>
            </a:r>
            <a:endParaRPr sz="1600" dirty="0">
              <a:latin typeface="Montserrat" panose="00000500000000000000" pitchFamily="2" charset="0"/>
            </a:endParaRPr>
          </a:p>
        </p:txBody>
      </p:sp>
      <p:grpSp>
        <p:nvGrpSpPr>
          <p:cNvPr id="1483" name="Google Shape;1483;p115"/>
          <p:cNvGrpSpPr/>
          <p:nvPr/>
        </p:nvGrpSpPr>
        <p:grpSpPr>
          <a:xfrm>
            <a:off x="2355873" y="831272"/>
            <a:ext cx="4324353" cy="4028477"/>
            <a:chOff x="649171" y="238145"/>
            <a:chExt cx="6249525" cy="5241981"/>
          </a:xfrm>
        </p:grpSpPr>
        <p:sp>
          <p:nvSpPr>
            <p:cNvPr id="1484" name="Google Shape;1484;p115"/>
            <p:cNvSpPr/>
            <p:nvPr/>
          </p:nvSpPr>
          <p:spPr>
            <a:xfrm>
              <a:off x="2850275" y="4515119"/>
              <a:ext cx="1849000" cy="810050"/>
            </a:xfrm>
            <a:custGeom>
              <a:avLst/>
              <a:gdLst/>
              <a:ahLst/>
              <a:cxnLst/>
              <a:rect l="l" t="t" r="r" b="b"/>
              <a:pathLst>
                <a:path w="73960" h="32402" extrusionOk="0">
                  <a:moveTo>
                    <a:pt x="7960" y="1"/>
                  </a:moveTo>
                  <a:cubicBezTo>
                    <a:pt x="5284" y="10848"/>
                    <a:pt x="2607" y="21625"/>
                    <a:pt x="1" y="32402"/>
                  </a:cubicBezTo>
                  <a:lnTo>
                    <a:pt x="73960" y="32402"/>
                  </a:lnTo>
                  <a:lnTo>
                    <a:pt x="66071" y="1"/>
                  </a:lnTo>
                  <a:close/>
                </a:path>
              </a:pathLst>
            </a:cu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15"/>
            <p:cNvSpPr/>
            <p:nvPr/>
          </p:nvSpPr>
          <p:spPr>
            <a:xfrm>
              <a:off x="2638975" y="5325151"/>
              <a:ext cx="2269850" cy="154975"/>
            </a:xfrm>
            <a:custGeom>
              <a:avLst/>
              <a:gdLst/>
              <a:ahLst/>
              <a:cxnLst/>
              <a:rect l="l" t="t" r="r" b="b"/>
              <a:pathLst>
                <a:path w="90794" h="6199" extrusionOk="0">
                  <a:moveTo>
                    <a:pt x="3875" y="0"/>
                  </a:moveTo>
                  <a:cubicBezTo>
                    <a:pt x="1761" y="0"/>
                    <a:pt x="1" y="2043"/>
                    <a:pt x="1" y="4508"/>
                  </a:cubicBezTo>
                  <a:lnTo>
                    <a:pt x="1" y="6199"/>
                  </a:lnTo>
                  <a:lnTo>
                    <a:pt x="90794" y="6199"/>
                  </a:lnTo>
                  <a:lnTo>
                    <a:pt x="90794" y="4508"/>
                  </a:lnTo>
                  <a:cubicBezTo>
                    <a:pt x="90794" y="2043"/>
                    <a:pt x="89103" y="0"/>
                    <a:pt x="86990" y="0"/>
                  </a:cubicBezTo>
                  <a:close/>
                </a:path>
              </a:pathLst>
            </a:cu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15"/>
            <p:cNvSpPr/>
            <p:nvPr/>
          </p:nvSpPr>
          <p:spPr>
            <a:xfrm>
              <a:off x="649171" y="238145"/>
              <a:ext cx="6249525" cy="4250923"/>
            </a:xfrm>
            <a:custGeom>
              <a:avLst/>
              <a:gdLst/>
              <a:ahLst/>
              <a:cxnLst/>
              <a:rect l="l" t="t" r="r" b="b"/>
              <a:pathLst>
                <a:path w="249981" h="157427" extrusionOk="0">
                  <a:moveTo>
                    <a:pt x="6198" y="0"/>
                  </a:moveTo>
                  <a:cubicBezTo>
                    <a:pt x="2817" y="0"/>
                    <a:pt x="0" y="2817"/>
                    <a:pt x="0" y="6198"/>
                  </a:cubicBezTo>
                  <a:lnTo>
                    <a:pt x="0" y="157427"/>
                  </a:lnTo>
                  <a:lnTo>
                    <a:pt x="249980" y="157427"/>
                  </a:lnTo>
                  <a:lnTo>
                    <a:pt x="249980" y="6198"/>
                  </a:lnTo>
                  <a:cubicBezTo>
                    <a:pt x="249980" y="2817"/>
                    <a:pt x="247233" y="0"/>
                    <a:pt x="243782" y="0"/>
                  </a:cubicBezTo>
                  <a:close/>
                </a:path>
              </a:pathLst>
            </a:cu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15"/>
            <p:cNvSpPr/>
            <p:nvPr/>
          </p:nvSpPr>
          <p:spPr>
            <a:xfrm>
              <a:off x="904475" y="481125"/>
              <a:ext cx="5738850" cy="3435575"/>
            </a:xfrm>
            <a:custGeom>
              <a:avLst/>
              <a:gdLst/>
              <a:ahLst/>
              <a:cxnLst/>
              <a:rect l="l" t="t" r="r" b="b"/>
              <a:pathLst>
                <a:path w="229554" h="137423" extrusionOk="0">
                  <a:moveTo>
                    <a:pt x="0" y="0"/>
                  </a:moveTo>
                  <a:lnTo>
                    <a:pt x="0" y="137423"/>
                  </a:lnTo>
                  <a:lnTo>
                    <a:pt x="229554" y="137423"/>
                  </a:lnTo>
                  <a:lnTo>
                    <a:pt x="229554" y="0"/>
                  </a:lnTo>
                  <a:close/>
                </a:path>
              </a:pathLst>
            </a:cu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a:extLst>
              <a:ext uri="{FF2B5EF4-FFF2-40B4-BE49-F238E27FC236}">
                <a16:creationId xmlns:a16="http://schemas.microsoft.com/office/drawing/2014/main" id="{F732826C-CBF0-2D64-8BA4-1F7CA857CF7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84665" y="1256640"/>
            <a:ext cx="2506986" cy="952948"/>
          </a:xfrm>
          <a:prstGeom prst="rect">
            <a:avLst/>
          </a:prstGeom>
          <a:noFill/>
          <a:ln>
            <a:noFill/>
          </a:ln>
        </p:spPr>
      </p:pic>
      <p:pic>
        <p:nvPicPr>
          <p:cNvPr id="2" name="Picture 1">
            <a:extLst>
              <a:ext uri="{FF2B5EF4-FFF2-40B4-BE49-F238E27FC236}">
                <a16:creationId xmlns:a16="http://schemas.microsoft.com/office/drawing/2014/main" id="{AD456481-9EFC-CCC9-7939-6CAE44DCF7F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34282" y="2594476"/>
            <a:ext cx="974258" cy="906493"/>
          </a:xfrm>
          <a:prstGeom prst="rect">
            <a:avLst/>
          </a:prstGeom>
          <a:noFill/>
          <a:ln>
            <a:noFill/>
          </a:ln>
        </p:spPr>
      </p:pic>
      <p:pic>
        <p:nvPicPr>
          <p:cNvPr id="3" name="Picture 2">
            <a:extLst>
              <a:ext uri="{FF2B5EF4-FFF2-40B4-BE49-F238E27FC236}">
                <a16:creationId xmlns:a16="http://schemas.microsoft.com/office/drawing/2014/main" id="{56BD9092-40A6-20AA-9F19-3152682F258F}"/>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892227" y="2520844"/>
            <a:ext cx="1095090" cy="1020029"/>
          </a:xfrm>
          <a:prstGeom prst="rect">
            <a:avLst/>
          </a:prstGeom>
          <a:noFill/>
          <a:ln>
            <a:noFill/>
          </a:ln>
        </p:spPr>
      </p:pic>
      <p:pic>
        <p:nvPicPr>
          <p:cNvPr id="5" name="Picture 4">
            <a:extLst>
              <a:ext uri="{FF2B5EF4-FFF2-40B4-BE49-F238E27FC236}">
                <a16:creationId xmlns:a16="http://schemas.microsoft.com/office/drawing/2014/main" id="{461A2C2C-165F-5C59-0038-9A833276A450}"/>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088837" y="1588593"/>
            <a:ext cx="487318" cy="453747"/>
          </a:xfrm>
          <a:prstGeom prst="rect">
            <a:avLst/>
          </a:prstGeom>
          <a:noFill/>
          <a:ln>
            <a:noFill/>
          </a:ln>
        </p:spPr>
      </p:pic>
    </p:spTree>
    <p:extLst>
      <p:ext uri="{BB962C8B-B14F-4D97-AF65-F5344CB8AC3E}">
        <p14:creationId xmlns:p14="http://schemas.microsoft.com/office/powerpoint/2010/main" val="378162855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793751" y="521974"/>
            <a:ext cx="7232650" cy="1291200"/>
          </a:xfrm>
          <a:prstGeom prst="rect">
            <a:avLst/>
          </a:prstGeom>
        </p:spPr>
        <p:txBody>
          <a:bodyPr spcFirstLastPara="1" wrap="square" lIns="91425" tIns="91425" rIns="91425" bIns="91425" anchor="t" anchorCtr="0">
            <a:noAutofit/>
          </a:bodyPr>
          <a:lstStyle/>
          <a:p>
            <a:r>
              <a:rPr lang="ro-RO" sz="1600" dirty="0">
                <a:solidFill>
                  <a:schemeClr val="tx1"/>
                </a:solidFill>
                <a:effectLst/>
                <a:latin typeface="Montserrat" panose="00000500000000000000" pitchFamily="2" charset="0"/>
                <a:ea typeface="Times New Roman" panose="02020603050405020304" pitchFamily="18" charset="0"/>
                <a:cs typeface="Times New Roman" panose="02020603050405020304" pitchFamily="18" charset="0"/>
              </a:rPr>
              <a:t>Importanta documentelor electronice in societatea moderna</a:t>
            </a:r>
            <a:r>
              <a:rPr lang="en-US" sz="1600" dirty="0">
                <a:solidFill>
                  <a:schemeClr val="tx1"/>
                </a:solidFill>
                <a:latin typeface="Montserrat" panose="00000500000000000000" pitchFamily="2" charset="0"/>
                <a:ea typeface="Times New Roman" panose="02020603050405020304" pitchFamily="18" charset="0"/>
                <a:cs typeface="Times New Roman" panose="02020603050405020304" pitchFamily="18" charset="0"/>
              </a:rPr>
              <a:t> | </a:t>
            </a:r>
            <a:r>
              <a:rPr lang="ro-RO" sz="1600" dirty="0">
                <a:solidFill>
                  <a:schemeClr val="tx1"/>
                </a:solidFill>
                <a:effectLst/>
                <a:latin typeface="Montserrat" panose="00000500000000000000" pitchFamily="2" charset="0"/>
                <a:ea typeface="Times New Roman" panose="02020603050405020304" pitchFamily="18" charset="0"/>
                <a:cs typeface="Times New Roman" panose="02020603050405020304" pitchFamily="18" charset="0"/>
              </a:rPr>
              <a:t>Scopul si obiectivele proiectului</a:t>
            </a:r>
            <a:br>
              <a:rPr lang="en-US" sz="1600" dirty="0">
                <a:solidFill>
                  <a:schemeClr val="tx1"/>
                </a:solidFill>
                <a:effectLst/>
                <a:latin typeface="Montserrat" panose="00000500000000000000" pitchFamily="2" charset="0"/>
                <a:ea typeface="Times New Roman" panose="02020603050405020304" pitchFamily="18" charset="0"/>
                <a:cs typeface="Times New Roman" panose="02020603050405020304" pitchFamily="18" charset="0"/>
              </a:rPr>
            </a:br>
            <a:endParaRPr sz="1600" dirty="0">
              <a:solidFill>
                <a:schemeClr val="tx1"/>
              </a:solidFill>
              <a:latin typeface="Montserrat" panose="00000500000000000000" pitchFamily="2" charset="0"/>
            </a:endParaRPr>
          </a:p>
        </p:txBody>
      </p:sp>
      <p:sp>
        <p:nvSpPr>
          <p:cNvPr id="560" name="Google Shape;560;p67"/>
          <p:cNvSpPr txBox="1">
            <a:spLocks noGrp="1"/>
          </p:cNvSpPr>
          <p:nvPr>
            <p:ph type="subTitle" idx="1"/>
          </p:nvPr>
        </p:nvSpPr>
        <p:spPr>
          <a:xfrm>
            <a:off x="321460" y="1267174"/>
            <a:ext cx="8297879" cy="46755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In era </a:t>
            </a:r>
            <a:r>
              <a:rPr lang="en-US" sz="1000" dirty="0" err="1"/>
              <a:t>digitala</a:t>
            </a:r>
            <a:r>
              <a:rPr lang="en-US" sz="1000" dirty="0"/>
              <a:t>, </a:t>
            </a:r>
            <a:r>
              <a:rPr lang="en-US" sz="1000" dirty="0" err="1"/>
              <a:t>documentele</a:t>
            </a:r>
            <a:r>
              <a:rPr lang="en-US" sz="1000" dirty="0"/>
              <a:t> </a:t>
            </a:r>
            <a:r>
              <a:rPr lang="en-US" sz="1000" dirty="0" err="1"/>
              <a:t>electronice</a:t>
            </a:r>
            <a:r>
              <a:rPr lang="en-US" sz="1000" dirty="0"/>
              <a:t> sunt </a:t>
            </a:r>
            <a:r>
              <a:rPr lang="en-US" sz="1000" dirty="0" err="1"/>
              <a:t>omniprezente</a:t>
            </a:r>
            <a:r>
              <a:rPr lang="en-US" sz="1000" dirty="0"/>
              <a:t> </a:t>
            </a:r>
            <a:r>
              <a:rPr lang="en-US" sz="1000" dirty="0" err="1"/>
              <a:t>si</a:t>
            </a:r>
            <a:r>
              <a:rPr lang="en-US" sz="1000" dirty="0"/>
              <a:t> </a:t>
            </a:r>
            <a:r>
              <a:rPr lang="en-US" sz="1000" dirty="0" err="1"/>
              <a:t>esentiale</a:t>
            </a:r>
            <a:r>
              <a:rPr lang="en-US" sz="1000" dirty="0"/>
              <a:t> in diverse </a:t>
            </a:r>
            <a:r>
              <a:rPr lang="en-US" sz="1000" dirty="0" err="1"/>
              <a:t>domenii</a:t>
            </a:r>
            <a:r>
              <a:rPr lang="en-US" sz="1000" dirty="0"/>
              <a:t>, de la business la </a:t>
            </a:r>
            <a:r>
              <a:rPr lang="en-US" sz="1000" dirty="0" err="1"/>
              <a:t>educatie</a:t>
            </a:r>
            <a:r>
              <a:rPr lang="en-US" sz="1000" dirty="0"/>
              <a:t> </a:t>
            </a:r>
            <a:r>
              <a:rPr lang="en-US" sz="1000" dirty="0" err="1"/>
              <a:t>si</a:t>
            </a:r>
            <a:r>
              <a:rPr lang="en-US" sz="1000" dirty="0"/>
              <a:t> </a:t>
            </a:r>
            <a:r>
              <a:rPr lang="en-US" sz="1000" dirty="0" err="1"/>
              <a:t>guvernare</a:t>
            </a:r>
            <a:r>
              <a:rPr lang="en-US" sz="1000" dirty="0"/>
              <a:t>. </a:t>
            </a:r>
          </a:p>
          <a:p>
            <a:pPr marL="0" lvl="0" indent="0" algn="l" rtl="0">
              <a:spcBef>
                <a:spcPts val="0"/>
              </a:spcBef>
              <a:spcAft>
                <a:spcPts val="0"/>
              </a:spcAft>
              <a:buNone/>
            </a:pPr>
            <a:r>
              <a:rPr lang="en-US" sz="1000" dirty="0" err="1"/>
              <a:t>Acestea</a:t>
            </a:r>
            <a:r>
              <a:rPr lang="en-US" sz="1000" dirty="0"/>
              <a:t> sunt </a:t>
            </a:r>
            <a:r>
              <a:rPr lang="en-US" sz="1000" dirty="0" err="1"/>
              <a:t>stocate</a:t>
            </a:r>
            <a:r>
              <a:rPr lang="en-US" sz="1000" dirty="0"/>
              <a:t> in format electronic, pe </a:t>
            </a:r>
            <a:r>
              <a:rPr lang="en-US" sz="1000" dirty="0" err="1"/>
              <a:t>servere</a:t>
            </a:r>
            <a:r>
              <a:rPr lang="en-US" sz="1000" dirty="0"/>
              <a:t> </a:t>
            </a:r>
            <a:r>
              <a:rPr lang="en-US" sz="1000" dirty="0" err="1"/>
              <a:t>si</a:t>
            </a:r>
            <a:r>
              <a:rPr lang="en-US" sz="1000" dirty="0"/>
              <a:t> </a:t>
            </a:r>
            <a:r>
              <a:rPr lang="en-US" sz="1000" dirty="0" err="1"/>
              <a:t>dispozitive</a:t>
            </a:r>
            <a:r>
              <a:rPr lang="en-US" sz="1000" dirty="0"/>
              <a:t> </a:t>
            </a:r>
            <a:r>
              <a:rPr lang="en-US" sz="1000" dirty="0" err="1"/>
              <a:t>personale</a:t>
            </a:r>
            <a:r>
              <a:rPr lang="en-US" sz="1000" dirty="0"/>
              <a:t>, </a:t>
            </a:r>
            <a:r>
              <a:rPr lang="en-US" sz="1000" dirty="0" err="1"/>
              <a:t>inlocuind</a:t>
            </a:r>
            <a:r>
              <a:rPr lang="en-US" sz="1000" dirty="0"/>
              <a:t> </a:t>
            </a:r>
            <a:r>
              <a:rPr lang="en-US" sz="1000" dirty="0" err="1"/>
              <a:t>treptat</a:t>
            </a:r>
            <a:r>
              <a:rPr lang="en-US" sz="1000" dirty="0"/>
              <a:t> </a:t>
            </a:r>
            <a:r>
              <a:rPr lang="en-US" sz="1000" dirty="0" err="1"/>
              <a:t>mediile</a:t>
            </a:r>
            <a:r>
              <a:rPr lang="en-US" sz="1000" dirty="0"/>
              <a:t> </a:t>
            </a:r>
            <a:r>
              <a:rPr lang="en-US" sz="1000" dirty="0" err="1"/>
              <a:t>fizice</a:t>
            </a:r>
            <a:r>
              <a:rPr lang="en-US" sz="1000" dirty="0"/>
              <a:t>, precum </a:t>
            </a:r>
            <a:r>
              <a:rPr lang="en-US" sz="1000" dirty="0" err="1"/>
              <a:t>hartia</a:t>
            </a:r>
            <a:r>
              <a:rPr lang="en-US" sz="1000" dirty="0"/>
              <a:t>. </a:t>
            </a:r>
          </a:p>
          <a:p>
            <a:pPr marL="0" lvl="0" indent="0" algn="l" rtl="0">
              <a:spcBef>
                <a:spcPts val="0"/>
              </a:spcBef>
              <a:spcAft>
                <a:spcPts val="0"/>
              </a:spcAft>
              <a:buNone/>
            </a:pPr>
            <a:r>
              <a:rPr lang="en-US" sz="1000" dirty="0" err="1"/>
              <a:t>Securitatea</a:t>
            </a:r>
            <a:r>
              <a:rPr lang="en-US" sz="1000" dirty="0"/>
              <a:t> </a:t>
            </a:r>
            <a:r>
              <a:rPr lang="en-US" sz="1000" dirty="0" err="1"/>
              <a:t>documentelor</a:t>
            </a:r>
            <a:r>
              <a:rPr lang="en-US" sz="1000" dirty="0"/>
              <a:t> </a:t>
            </a:r>
            <a:r>
              <a:rPr lang="en-US" sz="1000" dirty="0" err="1"/>
              <a:t>electronice</a:t>
            </a:r>
            <a:r>
              <a:rPr lang="en-US" sz="1000" dirty="0"/>
              <a:t> </a:t>
            </a:r>
            <a:r>
              <a:rPr lang="en-US" sz="1000" dirty="0" err="1"/>
              <a:t>devine</a:t>
            </a:r>
            <a:r>
              <a:rPr lang="en-US" sz="1000" dirty="0"/>
              <a:t> o </a:t>
            </a:r>
            <a:r>
              <a:rPr lang="en-US" sz="1000" dirty="0" err="1"/>
              <a:t>preocupare</a:t>
            </a:r>
            <a:r>
              <a:rPr lang="en-US" sz="1000" dirty="0"/>
              <a:t> majora, </a:t>
            </a:r>
            <a:r>
              <a:rPr lang="en-US" sz="1000" dirty="0" err="1"/>
              <a:t>deoarece</a:t>
            </a:r>
            <a:r>
              <a:rPr lang="en-US" sz="1000" dirty="0"/>
              <a:t> </a:t>
            </a:r>
            <a:r>
              <a:rPr lang="en-US" sz="1000" dirty="0" err="1"/>
              <a:t>acestea</a:t>
            </a:r>
            <a:r>
              <a:rPr lang="en-US" sz="1000" dirty="0"/>
              <a:t> sunt </a:t>
            </a:r>
            <a:r>
              <a:rPr lang="en-US" sz="1000" dirty="0" err="1"/>
              <a:t>expuse</a:t>
            </a:r>
            <a:r>
              <a:rPr lang="en-US" sz="1000" dirty="0"/>
              <a:t> la diverse </a:t>
            </a:r>
            <a:r>
              <a:rPr lang="en-US" sz="1000" dirty="0" err="1"/>
              <a:t>riscuri</a:t>
            </a:r>
            <a:r>
              <a:rPr lang="en-US" sz="1000" dirty="0"/>
              <a:t>. </a:t>
            </a:r>
          </a:p>
          <a:p>
            <a:pPr marL="0" lvl="0" indent="0" algn="l" rtl="0">
              <a:spcBef>
                <a:spcPts val="0"/>
              </a:spcBef>
              <a:spcAft>
                <a:spcPts val="0"/>
              </a:spcAft>
              <a:buNone/>
            </a:pPr>
            <a:r>
              <a:rPr lang="en-US" sz="1000" dirty="0" err="1"/>
              <a:t>Arhivarea</a:t>
            </a:r>
            <a:r>
              <a:rPr lang="en-US" sz="1000" dirty="0"/>
              <a:t> electronica a </a:t>
            </a:r>
            <a:r>
              <a:rPr lang="en-US" sz="1000" dirty="0" err="1"/>
              <a:t>documentelor</a:t>
            </a:r>
            <a:r>
              <a:rPr lang="en-US" sz="1000" dirty="0"/>
              <a:t> interne </a:t>
            </a:r>
            <a:r>
              <a:rPr lang="en-US" sz="1000" dirty="0" err="1"/>
              <a:t>aduce</a:t>
            </a:r>
            <a:r>
              <a:rPr lang="en-US" sz="1000" dirty="0"/>
              <a:t> multiple </a:t>
            </a:r>
            <a:r>
              <a:rPr lang="en-US" sz="1000" dirty="0" err="1"/>
              <a:t>beneficii</a:t>
            </a:r>
            <a:r>
              <a:rPr lang="en-US" sz="1000" dirty="0"/>
              <a:t>, </a:t>
            </a:r>
            <a:r>
              <a:rPr lang="en-US" sz="1000" dirty="0" err="1"/>
              <a:t>inclusiv</a:t>
            </a:r>
            <a:r>
              <a:rPr lang="en-US" sz="1000" dirty="0"/>
              <a:t> </a:t>
            </a:r>
            <a:r>
              <a:rPr lang="en-US" sz="1000" dirty="0" err="1"/>
              <a:t>economii</a:t>
            </a:r>
            <a:r>
              <a:rPr lang="en-US" sz="1000" dirty="0"/>
              <a:t> </a:t>
            </a:r>
            <a:r>
              <a:rPr lang="en-US" sz="1000" dirty="0" err="1"/>
              <a:t>semnificative</a:t>
            </a:r>
            <a:r>
              <a:rPr lang="en-US" sz="1000" dirty="0"/>
              <a:t> de </a:t>
            </a:r>
            <a:r>
              <a:rPr lang="en-US" sz="1000" dirty="0" err="1"/>
              <a:t>spatiu</a:t>
            </a:r>
            <a:r>
              <a:rPr lang="en-US" sz="1000" dirty="0"/>
              <a:t> </a:t>
            </a:r>
            <a:r>
              <a:rPr lang="en-US" sz="1000" dirty="0" err="1"/>
              <a:t>si</a:t>
            </a:r>
            <a:r>
              <a:rPr lang="en-US" sz="1000" dirty="0"/>
              <a:t> </a:t>
            </a:r>
            <a:r>
              <a:rPr lang="en-US" sz="1000" dirty="0" err="1"/>
              <a:t>timp</a:t>
            </a:r>
            <a:r>
              <a:rPr lang="en-US" sz="1000" dirty="0"/>
              <a:t>, precum </a:t>
            </a:r>
            <a:r>
              <a:rPr lang="en-US" sz="1000" dirty="0" err="1"/>
              <a:t>si</a:t>
            </a:r>
            <a:r>
              <a:rPr lang="en-US" sz="1000" dirty="0"/>
              <a:t> </a:t>
            </a:r>
            <a:r>
              <a:rPr lang="en-US" sz="1000" dirty="0" err="1"/>
              <a:t>reducerea</a:t>
            </a:r>
            <a:r>
              <a:rPr lang="en-US" sz="1000" dirty="0"/>
              <a:t> </a:t>
            </a:r>
            <a:r>
              <a:rPr lang="en-US" sz="1000" dirty="0" err="1"/>
              <a:t>riscului</a:t>
            </a:r>
            <a:r>
              <a:rPr lang="en-US" sz="1000" dirty="0"/>
              <a:t> de </a:t>
            </a:r>
            <a:r>
              <a:rPr lang="en-US" sz="1000" dirty="0" err="1"/>
              <a:t>pierdere</a:t>
            </a:r>
            <a:r>
              <a:rPr lang="en-US" sz="1000" dirty="0"/>
              <a:t>. </a:t>
            </a:r>
          </a:p>
          <a:p>
            <a:pPr marL="0" lvl="0" indent="0" algn="l" rtl="0">
              <a:spcBef>
                <a:spcPts val="0"/>
              </a:spcBef>
              <a:spcAft>
                <a:spcPts val="0"/>
              </a:spcAft>
              <a:buNone/>
            </a:pPr>
            <a:endParaRPr lang="en-US" sz="1000" dirty="0"/>
          </a:p>
          <a:p>
            <a:pPr marL="0" lvl="0" indent="0" algn="l" rtl="0">
              <a:spcBef>
                <a:spcPts val="0"/>
              </a:spcBef>
              <a:spcAft>
                <a:spcPts val="0"/>
              </a:spcAft>
              <a:buNone/>
            </a:pPr>
            <a:r>
              <a:rPr lang="en-US" sz="1000" dirty="0" err="1"/>
              <a:t>Printre</a:t>
            </a:r>
            <a:r>
              <a:rPr lang="en-US" sz="1000" dirty="0"/>
              <a:t> </a:t>
            </a:r>
            <a:r>
              <a:rPr lang="en-US" sz="1000" dirty="0" err="1"/>
              <a:t>beneficii</a:t>
            </a:r>
            <a:r>
              <a:rPr lang="en-US" sz="1000" dirty="0"/>
              <a:t> se </a:t>
            </a:r>
            <a:r>
              <a:rPr lang="en-US" sz="1000" dirty="0" err="1"/>
              <a:t>numara</a:t>
            </a:r>
            <a:r>
              <a:rPr lang="en-US" sz="1000" dirty="0"/>
              <a:t>: </a:t>
            </a:r>
          </a:p>
          <a:p>
            <a:pPr marL="0" lvl="0" indent="0" algn="l" rtl="0">
              <a:spcBef>
                <a:spcPts val="0"/>
              </a:spcBef>
              <a:spcAft>
                <a:spcPts val="0"/>
              </a:spcAft>
              <a:buNone/>
            </a:pPr>
            <a:endParaRPr lang="en-US" sz="1000" dirty="0"/>
          </a:p>
          <a:p>
            <a:pPr marL="171450" lvl="0" indent="-171450" algn="l" rtl="0">
              <a:spcBef>
                <a:spcPts val="0"/>
              </a:spcBef>
              <a:spcAft>
                <a:spcPts val="0"/>
              </a:spcAft>
              <a:buFont typeface="Arial" panose="020B0604020202020204" pitchFamily="34" charset="0"/>
              <a:buChar char="•"/>
            </a:pPr>
            <a:r>
              <a:rPr lang="en-US" sz="1000" dirty="0" err="1"/>
              <a:t>Cresterea</a:t>
            </a:r>
            <a:r>
              <a:rPr lang="en-US" sz="1000" dirty="0"/>
              <a:t> </a:t>
            </a:r>
            <a:r>
              <a:rPr lang="en-US" sz="1000" dirty="0" err="1"/>
              <a:t>productivitatii</a:t>
            </a:r>
            <a:r>
              <a:rPr lang="en-US" sz="1000" dirty="0"/>
              <a:t> </a:t>
            </a:r>
            <a:r>
              <a:rPr lang="en-US" sz="1000" dirty="0" err="1"/>
              <a:t>angajatilor</a:t>
            </a:r>
            <a:r>
              <a:rPr lang="en-US" sz="1000" dirty="0"/>
              <a:t>, </a:t>
            </a:r>
            <a:r>
              <a:rPr lang="en-US" sz="1000" dirty="0" err="1"/>
              <a:t>prin</a:t>
            </a:r>
            <a:r>
              <a:rPr lang="en-US" sz="1000" dirty="0"/>
              <a:t> </a:t>
            </a:r>
            <a:r>
              <a:rPr lang="en-US" sz="1000" dirty="0" err="1"/>
              <a:t>simplificarea</a:t>
            </a:r>
            <a:r>
              <a:rPr lang="en-US" sz="1000" dirty="0"/>
              <a:t> </a:t>
            </a:r>
            <a:r>
              <a:rPr lang="en-US" sz="1000" dirty="0" err="1"/>
              <a:t>proceselor</a:t>
            </a:r>
            <a:r>
              <a:rPr lang="en-US" sz="1000" dirty="0"/>
              <a:t> de </a:t>
            </a:r>
            <a:r>
              <a:rPr lang="en-US" sz="1000" dirty="0" err="1"/>
              <a:t>cautare</a:t>
            </a:r>
            <a:r>
              <a:rPr lang="en-US" sz="1000" dirty="0"/>
              <a:t> </a:t>
            </a:r>
            <a:r>
              <a:rPr lang="en-US" sz="1000" dirty="0" err="1"/>
              <a:t>si</a:t>
            </a:r>
            <a:r>
              <a:rPr lang="en-US" sz="1000" dirty="0"/>
              <a:t> </a:t>
            </a:r>
            <a:r>
              <a:rPr lang="en-US" sz="1000" dirty="0" err="1"/>
              <a:t>utilizare</a:t>
            </a:r>
            <a:r>
              <a:rPr lang="en-US" sz="1000" dirty="0"/>
              <a:t> a </a:t>
            </a:r>
            <a:r>
              <a:rPr lang="en-US" sz="1000" dirty="0" err="1"/>
              <a:t>datelor</a:t>
            </a:r>
            <a:r>
              <a:rPr lang="en-US" sz="1000" dirty="0"/>
              <a:t>. </a:t>
            </a:r>
          </a:p>
          <a:p>
            <a:pPr marL="171450" lvl="0" indent="-171450" algn="l" rtl="0">
              <a:spcBef>
                <a:spcPts val="0"/>
              </a:spcBef>
              <a:spcAft>
                <a:spcPts val="0"/>
              </a:spcAft>
              <a:buFont typeface="Arial" panose="020B0604020202020204" pitchFamily="34" charset="0"/>
              <a:buChar char="•"/>
            </a:pPr>
            <a:r>
              <a:rPr lang="en-US" sz="1000" dirty="0" err="1"/>
              <a:t>Reducerea</a:t>
            </a:r>
            <a:r>
              <a:rPr lang="en-US" sz="1000" dirty="0"/>
              <a:t> </a:t>
            </a:r>
            <a:r>
              <a:rPr lang="en-US" sz="1000" dirty="0" err="1"/>
              <a:t>costurilor</a:t>
            </a:r>
            <a:r>
              <a:rPr lang="en-US" sz="1000" dirty="0"/>
              <a:t>, </a:t>
            </a:r>
            <a:r>
              <a:rPr lang="en-US" sz="1000" dirty="0" err="1"/>
              <a:t>deoarece</a:t>
            </a:r>
            <a:r>
              <a:rPr lang="en-US" sz="1000" dirty="0"/>
              <a:t> </a:t>
            </a:r>
            <a:r>
              <a:rPr lang="en-US" sz="1000" dirty="0" err="1"/>
              <a:t>angajatii</a:t>
            </a:r>
            <a:r>
              <a:rPr lang="en-US" sz="1000" dirty="0"/>
              <a:t> </a:t>
            </a:r>
            <a:r>
              <a:rPr lang="en-US" sz="1000" dirty="0" err="1"/>
              <a:t>petrec</a:t>
            </a:r>
            <a:r>
              <a:rPr lang="en-US" sz="1000" dirty="0"/>
              <a:t> </a:t>
            </a:r>
            <a:r>
              <a:rPr lang="en-US" sz="1000" dirty="0" err="1"/>
              <a:t>aproximativ</a:t>
            </a:r>
            <a:r>
              <a:rPr lang="en-US" sz="1000" dirty="0"/>
              <a:t> 50% din </a:t>
            </a:r>
            <a:r>
              <a:rPr lang="en-US" sz="1000" dirty="0" err="1"/>
              <a:t>timp</a:t>
            </a:r>
            <a:r>
              <a:rPr lang="en-US" sz="1000" dirty="0"/>
              <a:t> </a:t>
            </a:r>
            <a:r>
              <a:rPr lang="en-US" sz="1000" dirty="0" err="1"/>
              <a:t>cautand</a:t>
            </a:r>
            <a:r>
              <a:rPr lang="en-US" sz="1000" dirty="0"/>
              <a:t> </a:t>
            </a:r>
            <a:r>
              <a:rPr lang="en-US" sz="1000" dirty="0" err="1"/>
              <a:t>informatii</a:t>
            </a:r>
            <a:r>
              <a:rPr lang="en-US" sz="1000" dirty="0"/>
              <a:t>. </a:t>
            </a:r>
          </a:p>
          <a:p>
            <a:pPr marL="171450" lvl="0" indent="-171450" algn="l" rtl="0">
              <a:spcBef>
                <a:spcPts val="0"/>
              </a:spcBef>
              <a:spcAft>
                <a:spcPts val="0"/>
              </a:spcAft>
              <a:buFont typeface="Arial" panose="020B0604020202020204" pitchFamily="34" charset="0"/>
              <a:buChar char="•"/>
            </a:pPr>
            <a:r>
              <a:rPr lang="en-US" sz="1000" dirty="0" err="1"/>
              <a:t>Protejarea</a:t>
            </a:r>
            <a:r>
              <a:rPr lang="en-US" sz="1000" dirty="0"/>
              <a:t> </a:t>
            </a:r>
            <a:r>
              <a:rPr lang="en-US" sz="1000" dirty="0" err="1"/>
              <a:t>integritatii</a:t>
            </a:r>
            <a:r>
              <a:rPr lang="en-US" sz="1000" dirty="0"/>
              <a:t> </a:t>
            </a:r>
            <a:r>
              <a:rPr lang="en-US" sz="1000" dirty="0" err="1"/>
              <a:t>documentelor</a:t>
            </a:r>
            <a:r>
              <a:rPr lang="en-US" sz="1000" dirty="0"/>
              <a:t>, </a:t>
            </a:r>
            <a:r>
              <a:rPr lang="en-US" sz="1000" dirty="0" err="1"/>
              <a:t>prin</a:t>
            </a:r>
            <a:r>
              <a:rPr lang="en-US" sz="1000" dirty="0"/>
              <a:t> </a:t>
            </a:r>
            <a:r>
              <a:rPr lang="en-US" sz="1000" dirty="0" err="1"/>
              <a:t>eliminarea</a:t>
            </a:r>
            <a:r>
              <a:rPr lang="en-US" sz="1000" dirty="0"/>
              <a:t> </a:t>
            </a:r>
            <a:r>
              <a:rPr lang="en-US" sz="1000" dirty="0" err="1"/>
              <a:t>riscurilor</a:t>
            </a:r>
            <a:r>
              <a:rPr lang="en-US" sz="1000" dirty="0"/>
              <a:t> de </a:t>
            </a:r>
            <a:r>
              <a:rPr lang="en-US" sz="1000" dirty="0" err="1"/>
              <a:t>deteriorare</a:t>
            </a:r>
            <a:r>
              <a:rPr lang="en-US" sz="1000" dirty="0"/>
              <a:t> </a:t>
            </a:r>
            <a:r>
              <a:rPr lang="en-US" sz="1000" dirty="0" err="1"/>
              <a:t>si</a:t>
            </a:r>
            <a:r>
              <a:rPr lang="en-US" sz="1000" dirty="0"/>
              <a:t> </a:t>
            </a:r>
            <a:r>
              <a:rPr lang="en-US" sz="1000" dirty="0" err="1"/>
              <a:t>consultari</a:t>
            </a:r>
            <a:r>
              <a:rPr lang="en-US" sz="1000" dirty="0"/>
              <a:t> </a:t>
            </a:r>
            <a:r>
              <a:rPr lang="en-US" sz="1000" dirty="0" err="1"/>
              <a:t>repetate</a:t>
            </a:r>
            <a:r>
              <a:rPr lang="en-US" sz="1000" dirty="0"/>
              <a:t>. </a:t>
            </a:r>
          </a:p>
          <a:p>
            <a:pPr marL="0" lvl="0" indent="0" algn="l" rtl="0">
              <a:spcBef>
                <a:spcPts val="0"/>
              </a:spcBef>
              <a:spcAft>
                <a:spcPts val="0"/>
              </a:spcAft>
              <a:buNone/>
            </a:pPr>
            <a:endParaRPr lang="en-US" sz="1000" dirty="0"/>
          </a:p>
          <a:p>
            <a:pPr marL="0" lvl="0" indent="0" algn="l" rtl="0">
              <a:spcBef>
                <a:spcPts val="0"/>
              </a:spcBef>
              <a:spcAft>
                <a:spcPts val="0"/>
              </a:spcAft>
              <a:buNone/>
            </a:pPr>
            <a:r>
              <a:rPr lang="en-US" sz="1000" dirty="0" err="1"/>
              <a:t>Scopul</a:t>
            </a:r>
            <a:r>
              <a:rPr lang="en-US" sz="1000" dirty="0"/>
              <a:t> principal al </a:t>
            </a:r>
            <a:r>
              <a:rPr lang="en-US" sz="1000" dirty="0" err="1"/>
              <a:t>proiectului</a:t>
            </a:r>
            <a:r>
              <a:rPr lang="en-US" sz="1000" dirty="0"/>
              <a:t> </a:t>
            </a:r>
            <a:r>
              <a:rPr lang="en-US" sz="1000" dirty="0" err="1"/>
              <a:t>este</a:t>
            </a:r>
            <a:r>
              <a:rPr lang="en-US" sz="1000" dirty="0"/>
              <a:t> </a:t>
            </a:r>
            <a:r>
              <a:rPr lang="en-US" sz="1000" dirty="0" err="1"/>
              <a:t>sa</a:t>
            </a:r>
            <a:r>
              <a:rPr lang="en-US" sz="1000" dirty="0"/>
              <a:t> </a:t>
            </a:r>
            <a:r>
              <a:rPr lang="en-US" sz="1000" dirty="0" err="1"/>
              <a:t>ofere</a:t>
            </a:r>
            <a:r>
              <a:rPr lang="en-US" sz="1000" dirty="0"/>
              <a:t> </a:t>
            </a:r>
            <a:r>
              <a:rPr lang="en-US" sz="1000" dirty="0" err="1"/>
              <a:t>solutii</a:t>
            </a:r>
            <a:r>
              <a:rPr lang="en-US" sz="1000" dirty="0"/>
              <a:t> </a:t>
            </a:r>
            <a:r>
              <a:rPr lang="en-US" sz="1000" dirty="0" err="1"/>
              <a:t>eficiente</a:t>
            </a:r>
            <a:r>
              <a:rPr lang="en-US" sz="1000" dirty="0"/>
              <a:t> </a:t>
            </a:r>
            <a:r>
              <a:rPr lang="en-US" sz="1000" dirty="0" err="1"/>
              <a:t>pentru</a:t>
            </a:r>
            <a:r>
              <a:rPr lang="en-US" sz="1000" dirty="0"/>
              <a:t> </a:t>
            </a:r>
            <a:r>
              <a:rPr lang="en-US" sz="1000" dirty="0" err="1"/>
              <a:t>minimizarea</a:t>
            </a:r>
            <a:r>
              <a:rPr lang="en-US" sz="1000" dirty="0"/>
              <a:t> </a:t>
            </a:r>
            <a:r>
              <a:rPr lang="en-US" sz="1000" dirty="0" err="1"/>
              <a:t>riscurilor</a:t>
            </a:r>
            <a:r>
              <a:rPr lang="en-US" sz="1000" dirty="0"/>
              <a:t> de </a:t>
            </a:r>
            <a:r>
              <a:rPr lang="en-US" sz="1000" dirty="0" err="1"/>
              <a:t>atacuri</a:t>
            </a:r>
            <a:r>
              <a:rPr lang="en-US" sz="1000" dirty="0"/>
              <a:t> </a:t>
            </a:r>
            <a:r>
              <a:rPr lang="en-US" sz="1000" dirty="0" err="1"/>
              <a:t>cibernetice</a:t>
            </a:r>
            <a:r>
              <a:rPr lang="en-US" sz="1000" dirty="0"/>
              <a:t>. </a:t>
            </a:r>
          </a:p>
          <a:p>
            <a:pPr marL="0" lvl="0" indent="0" algn="l" rtl="0">
              <a:spcBef>
                <a:spcPts val="0"/>
              </a:spcBef>
              <a:spcAft>
                <a:spcPts val="0"/>
              </a:spcAft>
              <a:buNone/>
            </a:pPr>
            <a:r>
              <a:rPr lang="en-US" sz="1000" dirty="0"/>
              <a:t>Se </a:t>
            </a:r>
            <a:r>
              <a:rPr lang="en-US" sz="1000" dirty="0" err="1"/>
              <a:t>vor</a:t>
            </a:r>
            <a:r>
              <a:rPr lang="en-US" sz="1000" dirty="0"/>
              <a:t> </a:t>
            </a:r>
            <a:r>
              <a:rPr lang="en-US" sz="1000" dirty="0" err="1"/>
              <a:t>explora</a:t>
            </a:r>
            <a:r>
              <a:rPr lang="en-US" sz="1000" dirty="0"/>
              <a:t> </a:t>
            </a:r>
            <a:r>
              <a:rPr lang="en-US" sz="1000" dirty="0" err="1"/>
              <a:t>diferite</a:t>
            </a:r>
            <a:r>
              <a:rPr lang="en-US" sz="1000" dirty="0"/>
              <a:t> </a:t>
            </a:r>
            <a:r>
              <a:rPr lang="en-US" sz="1000" dirty="0" err="1"/>
              <a:t>tipuri</a:t>
            </a:r>
            <a:r>
              <a:rPr lang="en-US" sz="1000" dirty="0"/>
              <a:t> de </a:t>
            </a:r>
            <a:r>
              <a:rPr lang="en-US" sz="1000" dirty="0" err="1"/>
              <a:t>atacuri</a:t>
            </a:r>
            <a:r>
              <a:rPr lang="en-US" sz="1000" dirty="0"/>
              <a:t> </a:t>
            </a:r>
            <a:r>
              <a:rPr lang="en-US" sz="1000" dirty="0" err="1"/>
              <a:t>si</a:t>
            </a:r>
            <a:r>
              <a:rPr lang="en-US" sz="1000" dirty="0"/>
              <a:t> </a:t>
            </a:r>
            <a:r>
              <a:rPr lang="en-US" sz="1000" dirty="0" err="1"/>
              <a:t>metode</a:t>
            </a:r>
            <a:r>
              <a:rPr lang="en-US" sz="1000" dirty="0"/>
              <a:t> de </a:t>
            </a:r>
            <a:r>
              <a:rPr lang="en-US" sz="1000" dirty="0" err="1"/>
              <a:t>criptare</a:t>
            </a:r>
            <a:r>
              <a:rPr lang="en-US" sz="1000" dirty="0"/>
              <a:t> </a:t>
            </a:r>
            <a:r>
              <a:rPr lang="en-US" sz="1000" dirty="0" err="1"/>
              <a:t>si</a:t>
            </a:r>
            <a:r>
              <a:rPr lang="en-US" sz="1000" dirty="0"/>
              <a:t> </a:t>
            </a:r>
            <a:r>
              <a:rPr lang="en-US" sz="1000" dirty="0" err="1"/>
              <a:t>criptografie</a:t>
            </a:r>
            <a:r>
              <a:rPr lang="en-US" sz="1000" dirty="0"/>
              <a:t> </a:t>
            </a:r>
            <a:r>
              <a:rPr lang="en-US" sz="1000" dirty="0" err="1"/>
              <a:t>pentru</a:t>
            </a:r>
            <a:r>
              <a:rPr lang="en-US" sz="1000" dirty="0"/>
              <a:t> </a:t>
            </a:r>
            <a:r>
              <a:rPr lang="en-US" sz="1000" dirty="0" err="1"/>
              <a:t>protejarea</a:t>
            </a:r>
            <a:r>
              <a:rPr lang="en-US" sz="1000" dirty="0"/>
              <a:t> </a:t>
            </a:r>
            <a:r>
              <a:rPr lang="en-US" sz="1000" dirty="0" err="1"/>
              <a:t>informatiilor</a:t>
            </a:r>
            <a:r>
              <a:rPr lang="en-US" sz="1000" dirty="0"/>
              <a:t>. </a:t>
            </a:r>
          </a:p>
          <a:p>
            <a:pPr marL="0" lvl="0" indent="0" algn="l" rtl="0">
              <a:spcBef>
                <a:spcPts val="0"/>
              </a:spcBef>
              <a:spcAft>
                <a:spcPts val="0"/>
              </a:spcAft>
              <a:buNone/>
            </a:pPr>
            <a:r>
              <a:rPr lang="en-US" sz="1000" dirty="0" err="1"/>
              <a:t>Securitatea</a:t>
            </a:r>
            <a:r>
              <a:rPr lang="en-US" sz="1000" dirty="0"/>
              <a:t> </a:t>
            </a:r>
            <a:r>
              <a:rPr lang="en-US" sz="1000" dirty="0" err="1"/>
              <a:t>documentelor</a:t>
            </a:r>
            <a:r>
              <a:rPr lang="en-US" sz="1000" dirty="0"/>
              <a:t> </a:t>
            </a:r>
            <a:r>
              <a:rPr lang="en-US" sz="1000" dirty="0" err="1"/>
              <a:t>electronice</a:t>
            </a:r>
            <a:r>
              <a:rPr lang="en-US" sz="1000" dirty="0"/>
              <a:t> </a:t>
            </a:r>
            <a:r>
              <a:rPr lang="en-US" sz="1000" dirty="0" err="1"/>
              <a:t>este</a:t>
            </a:r>
            <a:r>
              <a:rPr lang="en-US" sz="1000" dirty="0"/>
              <a:t> </a:t>
            </a:r>
            <a:r>
              <a:rPr lang="en-US" sz="1000" dirty="0" err="1"/>
              <a:t>cruciala</a:t>
            </a:r>
            <a:r>
              <a:rPr lang="en-US" sz="1000" dirty="0"/>
              <a:t> in </a:t>
            </a:r>
            <a:r>
              <a:rPr lang="en-US" sz="1000" dirty="0" err="1"/>
              <a:t>domeniile</a:t>
            </a:r>
            <a:r>
              <a:rPr lang="en-US" sz="1000" dirty="0"/>
              <a:t> juridic, medical, </a:t>
            </a:r>
            <a:r>
              <a:rPr lang="en-US" sz="1000" dirty="0" err="1"/>
              <a:t>financiar</a:t>
            </a:r>
            <a:r>
              <a:rPr lang="en-US" sz="1000" dirty="0"/>
              <a:t> </a:t>
            </a:r>
            <a:r>
              <a:rPr lang="en-US" sz="1000" dirty="0" err="1"/>
              <a:t>si</a:t>
            </a:r>
            <a:r>
              <a:rPr lang="en-US" sz="1000" dirty="0"/>
              <a:t> de </a:t>
            </a:r>
            <a:r>
              <a:rPr lang="en-US" sz="1000" dirty="0" err="1"/>
              <a:t>afaceri</a:t>
            </a:r>
            <a:r>
              <a:rPr lang="en-US" sz="1000" dirty="0"/>
              <a:t>. </a:t>
            </a:r>
          </a:p>
          <a:p>
            <a:pPr marL="0" lvl="0" indent="0" algn="l" rtl="0">
              <a:spcBef>
                <a:spcPts val="0"/>
              </a:spcBef>
              <a:spcAft>
                <a:spcPts val="0"/>
              </a:spcAft>
              <a:buNone/>
            </a:pPr>
            <a:r>
              <a:rPr lang="en-US" sz="1000" dirty="0" err="1"/>
              <a:t>Protejarea</a:t>
            </a:r>
            <a:r>
              <a:rPr lang="en-US" sz="1000" dirty="0"/>
              <a:t> </a:t>
            </a:r>
            <a:r>
              <a:rPr lang="en-US" sz="1000" dirty="0" err="1"/>
              <a:t>acestora</a:t>
            </a:r>
            <a:r>
              <a:rPr lang="en-US" sz="1000" dirty="0"/>
              <a:t> </a:t>
            </a:r>
            <a:r>
              <a:rPr lang="en-US" sz="1000" dirty="0" err="1"/>
              <a:t>este</a:t>
            </a:r>
            <a:r>
              <a:rPr lang="en-US" sz="1000" dirty="0"/>
              <a:t> </a:t>
            </a:r>
            <a:r>
              <a:rPr lang="en-US" sz="1000" dirty="0" err="1"/>
              <a:t>esentiala</a:t>
            </a:r>
            <a:r>
              <a:rPr lang="en-US" sz="1000" dirty="0"/>
              <a:t> </a:t>
            </a:r>
            <a:r>
              <a:rPr lang="en-US" sz="1000" dirty="0" err="1"/>
              <a:t>pentru</a:t>
            </a:r>
            <a:r>
              <a:rPr lang="en-US" sz="1000" dirty="0"/>
              <a:t> </a:t>
            </a:r>
            <a:r>
              <a:rPr lang="en-US" sz="1000" dirty="0" err="1"/>
              <a:t>evitarea</a:t>
            </a:r>
            <a:r>
              <a:rPr lang="en-US" sz="1000" dirty="0"/>
              <a:t> </a:t>
            </a:r>
            <a:r>
              <a:rPr lang="en-US" sz="1000" dirty="0" err="1"/>
              <a:t>pierderii</a:t>
            </a:r>
            <a:r>
              <a:rPr lang="en-US" sz="1000" dirty="0"/>
              <a:t> de </a:t>
            </a:r>
            <a:r>
              <a:rPr lang="en-US" sz="1000" dirty="0" err="1"/>
              <a:t>informatii</a:t>
            </a:r>
            <a:r>
              <a:rPr lang="en-US" sz="1000" dirty="0"/>
              <a:t> </a:t>
            </a:r>
            <a:r>
              <a:rPr lang="en-US" sz="1000" dirty="0" err="1"/>
              <a:t>sensibile</a:t>
            </a:r>
            <a:r>
              <a:rPr lang="en-US" sz="1000" dirty="0"/>
              <a:t> </a:t>
            </a:r>
            <a:r>
              <a:rPr lang="en-US" sz="1000" dirty="0" err="1"/>
              <a:t>si</a:t>
            </a:r>
            <a:r>
              <a:rPr lang="en-US" sz="1000" dirty="0"/>
              <a:t> a </a:t>
            </a:r>
            <a:r>
              <a:rPr lang="en-US" sz="1000" dirty="0" err="1"/>
              <a:t>daunelor</a:t>
            </a:r>
            <a:r>
              <a:rPr lang="en-US" sz="1000" dirty="0"/>
              <a:t> </a:t>
            </a:r>
            <a:r>
              <a:rPr lang="en-US" sz="1000" dirty="0" err="1"/>
              <a:t>reputationale</a:t>
            </a:r>
            <a:r>
              <a:rPr lang="en-US" sz="1000" dirty="0"/>
              <a:t>. </a:t>
            </a:r>
          </a:p>
          <a:p>
            <a:pPr marL="0" lvl="0" indent="0" algn="l" rtl="0">
              <a:spcBef>
                <a:spcPts val="0"/>
              </a:spcBef>
              <a:spcAft>
                <a:spcPts val="0"/>
              </a:spcAft>
              <a:buNone/>
            </a:pPr>
            <a:r>
              <a:rPr lang="en-US" sz="1000" dirty="0" err="1"/>
              <a:t>Implementarea</a:t>
            </a:r>
            <a:r>
              <a:rPr lang="en-US" sz="1000" dirty="0"/>
              <a:t> </a:t>
            </a:r>
            <a:r>
              <a:rPr lang="en-US" sz="1000" dirty="0" err="1"/>
              <a:t>masurilor</a:t>
            </a:r>
            <a:r>
              <a:rPr lang="en-US" sz="1000" dirty="0"/>
              <a:t> </a:t>
            </a:r>
            <a:r>
              <a:rPr lang="en-US" sz="1000" dirty="0" err="1"/>
              <a:t>adecvate</a:t>
            </a:r>
            <a:r>
              <a:rPr lang="en-US" sz="1000" dirty="0"/>
              <a:t> de </a:t>
            </a:r>
            <a:r>
              <a:rPr lang="en-US" sz="1000" dirty="0" err="1"/>
              <a:t>securitate</a:t>
            </a:r>
            <a:r>
              <a:rPr lang="en-US" sz="1000" dirty="0"/>
              <a:t> </a:t>
            </a:r>
            <a:r>
              <a:rPr lang="en-US" sz="1000" dirty="0" err="1"/>
              <a:t>contribuie</a:t>
            </a:r>
            <a:r>
              <a:rPr lang="en-US" sz="1000" dirty="0"/>
              <a:t> la </a:t>
            </a:r>
            <a:r>
              <a:rPr lang="en-US" sz="1000" dirty="0" err="1"/>
              <a:t>protejarea</a:t>
            </a:r>
            <a:r>
              <a:rPr lang="en-US" sz="1000" dirty="0"/>
              <a:t> </a:t>
            </a:r>
            <a:r>
              <a:rPr lang="en-US" sz="1000" dirty="0" err="1"/>
              <a:t>informatiilor</a:t>
            </a:r>
            <a:r>
              <a:rPr lang="en-US" sz="1000" dirty="0"/>
              <a:t> </a:t>
            </a:r>
            <a:r>
              <a:rPr lang="en-US" sz="1000" dirty="0" err="1"/>
              <a:t>si</a:t>
            </a:r>
            <a:r>
              <a:rPr lang="en-US" sz="1000" dirty="0"/>
              <a:t> la </a:t>
            </a:r>
            <a:r>
              <a:rPr lang="en-US" sz="1000" dirty="0" err="1"/>
              <a:t>prevenirea</a:t>
            </a:r>
            <a:r>
              <a:rPr lang="en-US" sz="1000" dirty="0"/>
              <a:t> </a:t>
            </a:r>
            <a:r>
              <a:rPr lang="en-US" sz="1000" dirty="0" err="1"/>
              <a:t>accesului</a:t>
            </a:r>
            <a:r>
              <a:rPr lang="en-US" sz="1000" dirty="0"/>
              <a:t> </a:t>
            </a:r>
            <a:r>
              <a:rPr lang="en-US" sz="1000" dirty="0" err="1"/>
              <a:t>neautorizat</a:t>
            </a:r>
            <a:r>
              <a:rPr lang="en-US" sz="1000" dirty="0"/>
              <a:t>. </a:t>
            </a:r>
            <a:r>
              <a:rPr lang="en-US" sz="1000" dirty="0" err="1"/>
              <a:t>Prin</a:t>
            </a:r>
            <a:r>
              <a:rPr lang="en-US" sz="1000" dirty="0"/>
              <a:t> </a:t>
            </a:r>
            <a:r>
              <a:rPr lang="en-US" sz="1000" dirty="0" err="1"/>
              <a:t>urmare</a:t>
            </a:r>
            <a:r>
              <a:rPr lang="en-US" sz="1000" dirty="0"/>
              <a:t>, </a:t>
            </a:r>
            <a:r>
              <a:rPr lang="en-US" sz="1000" dirty="0" err="1"/>
              <a:t>proiectul</a:t>
            </a:r>
            <a:r>
              <a:rPr lang="en-US" sz="1000" dirty="0"/>
              <a:t> are ca scop </a:t>
            </a:r>
            <a:r>
              <a:rPr lang="en-US" sz="1000" dirty="0" err="1"/>
              <a:t>intelegerea</a:t>
            </a:r>
            <a:r>
              <a:rPr lang="en-US" sz="1000" dirty="0"/>
              <a:t> </a:t>
            </a:r>
            <a:r>
              <a:rPr lang="en-US" sz="1000" dirty="0" err="1"/>
              <a:t>si</a:t>
            </a:r>
            <a:r>
              <a:rPr lang="en-US" sz="1000" dirty="0"/>
              <a:t> </a:t>
            </a:r>
            <a:r>
              <a:rPr lang="en-US" sz="1000" dirty="0" err="1"/>
              <a:t>promovarea</a:t>
            </a:r>
            <a:r>
              <a:rPr lang="en-US" sz="1000" dirty="0"/>
              <a:t> </a:t>
            </a:r>
            <a:r>
              <a:rPr lang="en-US" sz="1000" dirty="0" err="1"/>
              <a:t>securitatii</a:t>
            </a:r>
            <a:r>
              <a:rPr lang="en-US" sz="1000" dirty="0"/>
              <a:t> </a:t>
            </a:r>
            <a:r>
              <a:rPr lang="en-US" sz="1000" dirty="0" err="1"/>
              <a:t>documentelor</a:t>
            </a:r>
            <a:r>
              <a:rPr lang="en-US" sz="1000" dirty="0"/>
              <a:t> </a:t>
            </a:r>
            <a:r>
              <a:rPr lang="en-US" sz="1000" dirty="0" err="1"/>
              <a:t>electronice</a:t>
            </a:r>
            <a:r>
              <a:rPr lang="en-US" sz="1000" dirty="0"/>
              <a:t>, </a:t>
            </a:r>
            <a:r>
              <a:rPr lang="en-US" sz="1000" dirty="0" err="1"/>
              <a:t>oferind</a:t>
            </a:r>
            <a:r>
              <a:rPr lang="en-US" sz="1000" dirty="0"/>
              <a:t> </a:t>
            </a:r>
            <a:r>
              <a:rPr lang="en-US" sz="1000" dirty="0" err="1"/>
              <a:t>solutii</a:t>
            </a:r>
            <a:r>
              <a:rPr lang="en-US" sz="1000" dirty="0"/>
              <a:t> </a:t>
            </a:r>
            <a:r>
              <a:rPr lang="en-US" sz="1000" dirty="0" err="1"/>
              <a:t>eficiente</a:t>
            </a:r>
            <a:r>
              <a:rPr lang="en-US" sz="1000" dirty="0"/>
              <a:t> </a:t>
            </a:r>
            <a:r>
              <a:rPr lang="en-US" sz="1000" dirty="0" err="1"/>
              <a:t>pentru</a:t>
            </a:r>
            <a:r>
              <a:rPr lang="en-US" sz="1000" dirty="0"/>
              <a:t> </a:t>
            </a:r>
            <a:r>
              <a:rPr lang="en-US" sz="1000" dirty="0" err="1"/>
              <a:t>minimizarea</a:t>
            </a:r>
            <a:r>
              <a:rPr lang="en-US" sz="1000" dirty="0"/>
              <a:t> </a:t>
            </a:r>
            <a:r>
              <a:rPr lang="en-US" sz="1000" dirty="0" err="1"/>
              <a:t>riscurilor</a:t>
            </a:r>
            <a:r>
              <a:rPr lang="en-US" sz="1000" dirty="0"/>
              <a:t> de </a:t>
            </a:r>
            <a:r>
              <a:rPr lang="en-US" sz="1000" dirty="0" err="1"/>
              <a:t>atacuri</a:t>
            </a:r>
            <a:r>
              <a:rPr lang="en-US" sz="1000" dirty="0"/>
              <a:t> </a:t>
            </a:r>
            <a:r>
              <a:rPr lang="en-US" sz="1000" dirty="0" err="1"/>
              <a:t>cibernetice</a:t>
            </a:r>
            <a:r>
              <a:rPr lang="en-US" sz="1000" dirty="0"/>
              <a:t>. </a:t>
            </a:r>
          </a:p>
          <a:p>
            <a:pPr marL="0" lvl="0" indent="0" algn="l" rtl="0">
              <a:spcBef>
                <a:spcPts val="0"/>
              </a:spcBef>
              <a:spcAft>
                <a:spcPts val="0"/>
              </a:spcAft>
              <a:buNone/>
            </a:pPr>
            <a:r>
              <a:rPr lang="en-US" sz="1000" dirty="0" err="1"/>
              <a:t>Acesta</a:t>
            </a:r>
            <a:r>
              <a:rPr lang="en-US" sz="1000" dirty="0"/>
              <a:t> </a:t>
            </a:r>
            <a:r>
              <a:rPr lang="en-US" sz="1000" dirty="0" err="1"/>
              <a:t>abordeaza</a:t>
            </a:r>
            <a:r>
              <a:rPr lang="en-US" sz="1000" dirty="0"/>
              <a:t> </a:t>
            </a:r>
            <a:r>
              <a:rPr lang="en-US" sz="1000" dirty="0" err="1"/>
              <a:t>aspecte</a:t>
            </a:r>
            <a:r>
              <a:rPr lang="en-US" sz="1000" dirty="0"/>
              <a:t> </a:t>
            </a:r>
            <a:r>
              <a:rPr lang="en-US" sz="1000" dirty="0" err="1"/>
              <a:t>cheie</a:t>
            </a:r>
            <a:r>
              <a:rPr lang="en-US" sz="1000" dirty="0"/>
              <a:t> ale </a:t>
            </a:r>
            <a:r>
              <a:rPr lang="en-US" sz="1000" dirty="0" err="1"/>
              <a:t>securitatii</a:t>
            </a:r>
            <a:r>
              <a:rPr lang="en-US" sz="1000" dirty="0"/>
              <a:t> </a:t>
            </a:r>
            <a:r>
              <a:rPr lang="en-US" sz="1000" dirty="0" err="1"/>
              <a:t>informatiilor</a:t>
            </a:r>
            <a:r>
              <a:rPr lang="en-US" sz="1000" dirty="0"/>
              <a:t>, care sunt din </a:t>
            </a:r>
            <a:r>
              <a:rPr lang="en-US" sz="1000" dirty="0" err="1"/>
              <a:t>ce</a:t>
            </a:r>
            <a:r>
              <a:rPr lang="en-US" sz="1000" dirty="0"/>
              <a:t> in </a:t>
            </a:r>
            <a:r>
              <a:rPr lang="en-US" sz="1000" dirty="0" err="1"/>
              <a:t>ce</a:t>
            </a:r>
            <a:r>
              <a:rPr lang="en-US" sz="1000" dirty="0"/>
              <a:t> </a:t>
            </a:r>
            <a:r>
              <a:rPr lang="en-US" sz="1000" dirty="0" err="1"/>
              <a:t>mai</a:t>
            </a:r>
            <a:r>
              <a:rPr lang="en-US" sz="1000" dirty="0"/>
              <a:t> </a:t>
            </a:r>
            <a:r>
              <a:rPr lang="en-US" sz="1000" dirty="0" err="1"/>
              <a:t>importante</a:t>
            </a:r>
            <a:r>
              <a:rPr lang="en-US" sz="1000" dirty="0"/>
              <a:t> </a:t>
            </a:r>
            <a:r>
              <a:rPr lang="en-US" sz="1000" dirty="0" err="1"/>
              <a:t>intr</a:t>
            </a:r>
            <a:r>
              <a:rPr lang="en-US" sz="1000" dirty="0"/>
              <a:t>-o </a:t>
            </a:r>
            <a:r>
              <a:rPr lang="en-US" sz="1000" dirty="0" err="1"/>
              <a:t>societate</a:t>
            </a:r>
            <a:r>
              <a:rPr lang="en-US" sz="1000" dirty="0"/>
              <a:t> tot </a:t>
            </a:r>
            <a:r>
              <a:rPr lang="en-US" sz="1000" dirty="0" err="1"/>
              <a:t>mai</a:t>
            </a:r>
            <a:r>
              <a:rPr lang="en-US" sz="1000" dirty="0"/>
              <a:t> </a:t>
            </a:r>
            <a:r>
              <a:rPr lang="en-US" sz="1000" dirty="0" err="1"/>
              <a:t>dependenta</a:t>
            </a:r>
            <a:r>
              <a:rPr lang="en-US" sz="1000" dirty="0"/>
              <a:t> de </a:t>
            </a:r>
            <a:r>
              <a:rPr lang="en-US" sz="1000" dirty="0" err="1"/>
              <a:t>tehnologie</a:t>
            </a:r>
            <a:r>
              <a:rPr lang="en-US" sz="1000" dirty="0"/>
              <a:t>.</a:t>
            </a:r>
            <a:endParaRPr sz="1000"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Google Shape;710;p82"/>
          <p:cNvSpPr txBox="1">
            <a:spLocks noGrp="1"/>
          </p:cNvSpPr>
          <p:nvPr>
            <p:ph type="title"/>
          </p:nvPr>
        </p:nvSpPr>
        <p:spPr>
          <a:xfrm>
            <a:off x="3610650" y="1738937"/>
            <a:ext cx="3651250" cy="83281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latin typeface="Montserrat" panose="00000500000000000000" pitchFamily="2" charset="0"/>
              </a:rPr>
              <a:t>Aprofundarea tematicii documentelor electronice</a:t>
            </a:r>
            <a:endParaRPr sz="2000" dirty="0">
              <a:latin typeface="Montserrat" panose="00000500000000000000" pitchFamily="2" charset="0"/>
            </a:endParaRPr>
          </a:p>
        </p:txBody>
      </p:sp>
      <p:sp>
        <p:nvSpPr>
          <p:cNvPr id="711" name="Google Shape;711;p82"/>
          <p:cNvSpPr txBox="1">
            <a:spLocks noGrp="1"/>
          </p:cNvSpPr>
          <p:nvPr>
            <p:ph type="title" idx="2"/>
          </p:nvPr>
        </p:nvSpPr>
        <p:spPr>
          <a:xfrm>
            <a:off x="1882100" y="1668150"/>
            <a:ext cx="1650900" cy="978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pic>
        <p:nvPicPr>
          <p:cNvPr id="7" name="Picture 6" descr="A picture containing black, darkness&#10;&#10;Description automatically generated">
            <a:extLst>
              <a:ext uri="{FF2B5EF4-FFF2-40B4-BE49-F238E27FC236}">
                <a16:creationId xmlns:a16="http://schemas.microsoft.com/office/drawing/2014/main" id="{0DB6D890-8ECD-FA65-4551-4D994C928101}"/>
              </a:ext>
            </a:extLst>
          </p:cNvPr>
          <p:cNvPicPr>
            <a:picLocks noChangeAspect="1"/>
          </p:cNvPicPr>
          <p:nvPr/>
        </p:nvPicPr>
        <p:blipFill>
          <a:blip r:embed="rId3"/>
          <a:stretch>
            <a:fillRect/>
          </a:stretch>
        </p:blipFill>
        <p:spPr>
          <a:xfrm>
            <a:off x="3311105" y="2732262"/>
            <a:ext cx="1921295" cy="1921295"/>
          </a:xfrm>
          <a:prstGeom prst="rect">
            <a:avLst/>
          </a:prstGeom>
        </p:spPr>
      </p:pic>
    </p:spTree>
    <p:extLst>
      <p:ext uri="{BB962C8B-B14F-4D97-AF65-F5344CB8AC3E}">
        <p14:creationId xmlns:p14="http://schemas.microsoft.com/office/powerpoint/2010/main" val="15711256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10"/>
                                        </p:tgtEl>
                                        <p:attrNameLst>
                                          <p:attrName>style.visibility</p:attrName>
                                        </p:attrNameLst>
                                      </p:cBhvr>
                                      <p:to>
                                        <p:strVal val="visible"/>
                                      </p:to>
                                    </p:set>
                                    <p:anim calcmode="lin" valueType="num">
                                      <p:cBhvr additive="base">
                                        <p:cTn id="7" dur="1000"/>
                                        <p:tgtEl>
                                          <p:spTgt spid="710"/>
                                        </p:tgtEl>
                                        <p:attrNameLst>
                                          <p:attrName>ppt_y</p:attrName>
                                        </p:attrNameLst>
                                      </p:cBhvr>
                                      <p:tavLst>
                                        <p:tav tm="0">
                                          <p:val>
                                            <p:strVal val="#ppt_y+1"/>
                                          </p:val>
                                        </p:tav>
                                        <p:tav tm="100000">
                                          <p:val>
                                            <p:strVal val="#ppt_y"/>
                                          </p:val>
                                        </p:tav>
                                      </p:tavLst>
                                    </p:anim>
                                  </p:childTnLst>
                                </p:cTn>
                              </p:par>
                              <p:par>
                                <p:cTn id="8" presetID="2" presetClass="entr" presetSubtype="8" fill="hold" nodeType="withEffect">
                                  <p:stCondLst>
                                    <p:cond delay="0"/>
                                  </p:stCondLst>
                                  <p:childTnLst>
                                    <p:set>
                                      <p:cBhvr>
                                        <p:cTn id="9" dur="1" fill="hold">
                                          <p:stCondLst>
                                            <p:cond delay="0"/>
                                          </p:stCondLst>
                                        </p:cTn>
                                        <p:tgtEl>
                                          <p:spTgt spid="711"/>
                                        </p:tgtEl>
                                        <p:attrNameLst>
                                          <p:attrName>style.visibility</p:attrName>
                                        </p:attrNameLst>
                                      </p:cBhvr>
                                      <p:to>
                                        <p:strVal val="visible"/>
                                      </p:to>
                                    </p:set>
                                    <p:anim calcmode="lin" valueType="num">
                                      <p:cBhvr additive="base">
                                        <p:cTn id="10" dur="1000"/>
                                        <p:tgtEl>
                                          <p:spTgt spid="71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8"/>
          <p:cNvSpPr txBox="1">
            <a:spLocks noGrp="1"/>
          </p:cNvSpPr>
          <p:nvPr>
            <p:ph type="title"/>
          </p:nvPr>
        </p:nvSpPr>
        <p:spPr>
          <a:xfrm>
            <a:off x="2812302" y="594973"/>
            <a:ext cx="3307646" cy="554400"/>
          </a:xfrm>
          <a:prstGeom prst="rect">
            <a:avLst/>
          </a:prstGeom>
        </p:spPr>
        <p:txBody>
          <a:bodyPr spcFirstLastPara="1" wrap="square" lIns="91425" tIns="91425" rIns="91425" bIns="91425" anchor="t" anchorCtr="0">
            <a:noAutofit/>
          </a:bodyPr>
          <a:lstStyle/>
          <a:p>
            <a:pPr lvl="0"/>
            <a:r>
              <a:rPr lang="en-US" sz="2000" dirty="0" err="1">
                <a:latin typeface="Montserrat" panose="00000500000000000000" pitchFamily="2" charset="0"/>
              </a:rPr>
              <a:t>Riscurile</a:t>
            </a:r>
            <a:r>
              <a:rPr lang="en-US" sz="2000" dirty="0">
                <a:latin typeface="Montserrat" panose="00000500000000000000" pitchFamily="2" charset="0"/>
              </a:rPr>
              <a:t> </a:t>
            </a:r>
            <a:r>
              <a:rPr lang="en-US" sz="2000" dirty="0" err="1">
                <a:latin typeface="Montserrat" panose="00000500000000000000" pitchFamily="2" charset="0"/>
              </a:rPr>
              <a:t>si</a:t>
            </a:r>
            <a:r>
              <a:rPr lang="en-US" sz="2000" dirty="0">
                <a:latin typeface="Montserrat" panose="00000500000000000000" pitchFamily="2" charset="0"/>
              </a:rPr>
              <a:t> </a:t>
            </a:r>
            <a:r>
              <a:rPr lang="en-US" sz="2000" dirty="0" err="1">
                <a:latin typeface="Montserrat" panose="00000500000000000000" pitchFamily="2" charset="0"/>
              </a:rPr>
              <a:t>amenintarile</a:t>
            </a:r>
            <a:endParaRPr sz="2000" dirty="0">
              <a:latin typeface="Montserrat" panose="00000500000000000000" pitchFamily="2" charset="0"/>
            </a:endParaRPr>
          </a:p>
        </p:txBody>
      </p:sp>
      <p:sp>
        <p:nvSpPr>
          <p:cNvPr id="566" name="Google Shape;566;p68"/>
          <p:cNvSpPr txBox="1">
            <a:spLocks noGrp="1"/>
          </p:cNvSpPr>
          <p:nvPr>
            <p:ph type="subTitle" idx="1"/>
          </p:nvPr>
        </p:nvSpPr>
        <p:spPr>
          <a:xfrm>
            <a:off x="687763" y="1403212"/>
            <a:ext cx="3554400" cy="486200"/>
          </a:xfrm>
          <a:prstGeom prst="rect">
            <a:avLst/>
          </a:prstGeom>
        </p:spPr>
        <p:txBody>
          <a:bodyPr spcFirstLastPara="1" wrap="square" lIns="91425" tIns="91425" rIns="91425" bIns="91425" anchor="t" anchorCtr="0">
            <a:noAutofit/>
          </a:bodyPr>
          <a:lstStyle/>
          <a:p>
            <a:pPr marL="0" lvl="0" indent="0"/>
            <a:r>
              <a:rPr lang="en-US" sz="1800" dirty="0" err="1"/>
              <a:t>Accesul</a:t>
            </a:r>
            <a:r>
              <a:rPr lang="en-US" sz="1800" dirty="0"/>
              <a:t> </a:t>
            </a:r>
            <a:r>
              <a:rPr lang="en-US" sz="1800" dirty="0" err="1"/>
              <a:t>neautorizat</a:t>
            </a:r>
            <a:endParaRPr lang="en-US" sz="1800" dirty="0"/>
          </a:p>
        </p:txBody>
      </p:sp>
      <p:pic>
        <p:nvPicPr>
          <p:cNvPr id="2" name="Picture 1">
            <a:extLst>
              <a:ext uri="{FF2B5EF4-FFF2-40B4-BE49-F238E27FC236}">
                <a16:creationId xmlns:a16="http://schemas.microsoft.com/office/drawing/2014/main" id="{72DC9B3D-DAA5-2705-5F08-4CF36A35C6A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6729" y="1724297"/>
            <a:ext cx="2759281" cy="2067874"/>
          </a:xfrm>
          <a:prstGeom prst="rect">
            <a:avLst/>
          </a:prstGeom>
          <a:noFill/>
          <a:ln>
            <a:noFill/>
          </a:ln>
        </p:spPr>
      </p:pic>
      <p:sp>
        <p:nvSpPr>
          <p:cNvPr id="3" name="Google Shape;566;p68">
            <a:extLst>
              <a:ext uri="{FF2B5EF4-FFF2-40B4-BE49-F238E27FC236}">
                <a16:creationId xmlns:a16="http://schemas.microsoft.com/office/drawing/2014/main" id="{3D8A48AA-499A-E42C-E21E-19816ED03A3F}"/>
              </a:ext>
            </a:extLst>
          </p:cNvPr>
          <p:cNvSpPr txBox="1">
            <a:spLocks/>
          </p:cNvSpPr>
          <p:nvPr/>
        </p:nvSpPr>
        <p:spPr>
          <a:xfrm>
            <a:off x="5316434" y="1402167"/>
            <a:ext cx="3721100" cy="4143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9pPr>
          </a:lstStyle>
          <a:p>
            <a:pPr marL="0" indent="0"/>
            <a:r>
              <a:rPr lang="en-US" sz="1800" dirty="0" err="1"/>
              <a:t>Virusi</a:t>
            </a:r>
            <a:r>
              <a:rPr lang="en-US" sz="1800" dirty="0"/>
              <a:t> </a:t>
            </a:r>
            <a:r>
              <a:rPr lang="en-US" sz="1800" dirty="0" err="1"/>
              <a:t>si</a:t>
            </a:r>
            <a:r>
              <a:rPr lang="en-US" sz="1800" dirty="0"/>
              <a:t> malware</a:t>
            </a:r>
          </a:p>
          <a:p>
            <a:pPr marL="0" indent="0"/>
            <a:endParaRPr lang="en-US" sz="1800" dirty="0"/>
          </a:p>
        </p:txBody>
      </p:sp>
      <p:pic>
        <p:nvPicPr>
          <p:cNvPr id="5" name="Picture 4">
            <a:extLst>
              <a:ext uri="{FF2B5EF4-FFF2-40B4-BE49-F238E27FC236}">
                <a16:creationId xmlns:a16="http://schemas.microsoft.com/office/drawing/2014/main" id="{727FAF1B-98AD-60B5-039E-C97A423812E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35137" y="1951657"/>
            <a:ext cx="3868238" cy="1613153"/>
          </a:xfrm>
          <a:prstGeom prst="rect">
            <a:avLst/>
          </a:prstGeom>
          <a:noFill/>
          <a:ln>
            <a:noFill/>
          </a:ln>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65"/>
                                        </p:tgtEl>
                                        <p:attrNameLst>
                                          <p:attrName>style.visibility</p:attrName>
                                        </p:attrNameLst>
                                      </p:cBhvr>
                                      <p:to>
                                        <p:strVal val="visible"/>
                                      </p:to>
                                    </p:set>
                                    <p:anim calcmode="lin" valueType="num">
                                      <p:cBhvr additive="base">
                                        <p:cTn id="7" dur="1000"/>
                                        <p:tgtEl>
                                          <p:spTgt spid="565"/>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566"/>
                                        </p:tgtEl>
                                        <p:attrNameLst>
                                          <p:attrName>style.visibility</p:attrName>
                                        </p:attrNameLst>
                                      </p:cBhvr>
                                      <p:to>
                                        <p:strVal val="visible"/>
                                      </p:to>
                                    </p:set>
                                    <p:anim calcmode="lin" valueType="num">
                                      <p:cBhvr additive="base">
                                        <p:cTn id="10" dur="1000"/>
                                        <p:tgtEl>
                                          <p:spTgt spid="566"/>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1000"/>
                                        <p:tgtEl>
                                          <p:spTgt spid="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8" name="Google Shape;566;p68">
            <a:extLst>
              <a:ext uri="{FF2B5EF4-FFF2-40B4-BE49-F238E27FC236}">
                <a16:creationId xmlns:a16="http://schemas.microsoft.com/office/drawing/2014/main" id="{2B209E17-868B-3BE5-89CC-6D06FD72A04B}"/>
              </a:ext>
            </a:extLst>
          </p:cNvPr>
          <p:cNvSpPr txBox="1">
            <a:spLocks/>
          </p:cNvSpPr>
          <p:nvPr/>
        </p:nvSpPr>
        <p:spPr>
          <a:xfrm>
            <a:off x="4265260" y="1676632"/>
            <a:ext cx="4680705" cy="6888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9pPr>
          </a:lstStyle>
          <a:p>
            <a:pPr marL="285750" indent="-285750">
              <a:buFont typeface="Arial" panose="020B0604020202020204" pitchFamily="34" charset="0"/>
              <a:buChar char="•"/>
            </a:pPr>
            <a:r>
              <a:rPr lang="en-US" dirty="0" err="1"/>
              <a:t>Atacurile</a:t>
            </a:r>
            <a:r>
              <a:rPr lang="en-US" dirty="0"/>
              <a:t> </a:t>
            </a:r>
            <a:r>
              <a:rPr lang="en-US" dirty="0" err="1"/>
              <a:t>cibernetice</a:t>
            </a:r>
            <a:r>
              <a:rPr lang="en-US" dirty="0"/>
              <a:t> </a:t>
            </a:r>
            <a:r>
              <a:rPr lang="en-US" dirty="0" err="1"/>
              <a:t>si</a:t>
            </a:r>
            <a:r>
              <a:rPr lang="en-US" dirty="0"/>
              <a:t> man-in-the-middle</a:t>
            </a:r>
          </a:p>
          <a:p>
            <a:pPr marL="285750" indent="-285750">
              <a:buFont typeface="Arial" panose="020B0604020202020204" pitchFamily="34" charset="0"/>
              <a:buChar char="•"/>
            </a:pPr>
            <a:endParaRPr lang="en-US" dirty="0"/>
          </a:p>
        </p:txBody>
      </p:sp>
      <p:pic>
        <p:nvPicPr>
          <p:cNvPr id="12" name="Picture 11" descr="A picture containing black, darkness&#10;&#10;Description automatically generated">
            <a:extLst>
              <a:ext uri="{FF2B5EF4-FFF2-40B4-BE49-F238E27FC236}">
                <a16:creationId xmlns:a16="http://schemas.microsoft.com/office/drawing/2014/main" id="{54EC544E-75BF-2832-E72A-9AE4C1FA207E}"/>
              </a:ext>
            </a:extLst>
          </p:cNvPr>
          <p:cNvPicPr>
            <a:picLocks noChangeAspect="1"/>
          </p:cNvPicPr>
          <p:nvPr/>
        </p:nvPicPr>
        <p:blipFill>
          <a:blip r:embed="rId3"/>
          <a:stretch>
            <a:fillRect/>
          </a:stretch>
        </p:blipFill>
        <p:spPr>
          <a:xfrm>
            <a:off x="6800850" y="3547111"/>
            <a:ext cx="1644013" cy="1644013"/>
          </a:xfrm>
          <a:prstGeom prst="rect">
            <a:avLst/>
          </a:prstGeom>
        </p:spPr>
      </p:pic>
      <p:pic>
        <p:nvPicPr>
          <p:cNvPr id="13" name="Picture 12">
            <a:extLst>
              <a:ext uri="{FF2B5EF4-FFF2-40B4-BE49-F238E27FC236}">
                <a16:creationId xmlns:a16="http://schemas.microsoft.com/office/drawing/2014/main" id="{E5A58305-82A8-A12C-0154-8F9716891B0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30456" y="1844564"/>
            <a:ext cx="3634804" cy="1702547"/>
          </a:xfrm>
          <a:prstGeom prst="rect">
            <a:avLst/>
          </a:prstGeom>
          <a:noFill/>
          <a:ln>
            <a:noFill/>
          </a:ln>
        </p:spPr>
      </p:pic>
      <p:sp>
        <p:nvSpPr>
          <p:cNvPr id="15" name="Google Shape;566;p68">
            <a:extLst>
              <a:ext uri="{FF2B5EF4-FFF2-40B4-BE49-F238E27FC236}">
                <a16:creationId xmlns:a16="http://schemas.microsoft.com/office/drawing/2014/main" id="{FBB56DEA-0285-0CB0-0264-74EC9065AFA3}"/>
              </a:ext>
            </a:extLst>
          </p:cNvPr>
          <p:cNvSpPr txBox="1">
            <a:spLocks/>
          </p:cNvSpPr>
          <p:nvPr/>
        </p:nvSpPr>
        <p:spPr>
          <a:xfrm>
            <a:off x="4265260" y="2365495"/>
            <a:ext cx="4605719" cy="4125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9pPr>
          </a:lstStyle>
          <a:p>
            <a:pPr marL="285750" indent="-285750">
              <a:buFont typeface="Arial" panose="020B0604020202020204" pitchFamily="34" charset="0"/>
              <a:buChar char="•"/>
            </a:pPr>
            <a:r>
              <a:rPr lang="en-US" dirty="0" err="1"/>
              <a:t>Expunere</a:t>
            </a:r>
            <a:r>
              <a:rPr lang="en-US" dirty="0"/>
              <a:t> </a:t>
            </a:r>
            <a:r>
              <a:rPr lang="en-US" dirty="0" err="1"/>
              <a:t>accidentala</a:t>
            </a:r>
            <a:r>
              <a:rPr lang="en-US" dirty="0"/>
              <a:t> </a:t>
            </a:r>
            <a:r>
              <a:rPr lang="en-US" dirty="0" err="1"/>
              <a:t>sau</a:t>
            </a:r>
            <a:r>
              <a:rPr lang="en-US" dirty="0"/>
              <a:t> </a:t>
            </a:r>
            <a:r>
              <a:rPr lang="en-US" dirty="0" err="1"/>
              <a:t>intentionata</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2" name="Google Shape;566;p68">
            <a:extLst>
              <a:ext uri="{FF2B5EF4-FFF2-40B4-BE49-F238E27FC236}">
                <a16:creationId xmlns:a16="http://schemas.microsoft.com/office/drawing/2014/main" id="{5BECCFCB-8D89-4B82-C7AE-16C96D731156}"/>
              </a:ext>
            </a:extLst>
          </p:cNvPr>
          <p:cNvSpPr txBox="1">
            <a:spLocks/>
          </p:cNvSpPr>
          <p:nvPr/>
        </p:nvSpPr>
        <p:spPr>
          <a:xfrm>
            <a:off x="4265260" y="3134602"/>
            <a:ext cx="4605719" cy="4125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dk2"/>
              </a:buClr>
              <a:buSzPts val="2100"/>
              <a:buFont typeface="Montserrat"/>
              <a:buNone/>
              <a:defRPr sz="2100" b="0" i="0" u="none" strike="noStrike" cap="none">
                <a:solidFill>
                  <a:schemeClr val="dk2"/>
                </a:solidFill>
                <a:latin typeface="Montserrat"/>
                <a:ea typeface="Montserrat"/>
                <a:cs typeface="Montserrat"/>
                <a:sym typeface="Montserrat"/>
              </a:defRPr>
            </a:lvl9pPr>
          </a:lstStyle>
          <a:p>
            <a:pPr marL="285750" indent="-285750">
              <a:buFont typeface="Arial" panose="020B0604020202020204" pitchFamily="34" charset="0"/>
              <a:buChar char="•"/>
            </a:pPr>
            <a:r>
              <a:rPr lang="en-US" dirty="0" err="1"/>
              <a:t>Scaderea</a:t>
            </a:r>
            <a:r>
              <a:rPr lang="en-US" dirty="0"/>
              <a:t> </a:t>
            </a:r>
            <a:r>
              <a:rPr lang="en-US" dirty="0" err="1"/>
              <a:t>performantei</a:t>
            </a:r>
            <a:r>
              <a:rPr lang="en-US" dirty="0"/>
              <a:t> </a:t>
            </a:r>
            <a:r>
              <a:rPr lang="en-US" dirty="0" err="1"/>
              <a:t>sistemului</a:t>
            </a:r>
            <a:r>
              <a:rPr lang="en-US" dirty="0"/>
              <a:t> informatic</a:t>
            </a:r>
          </a:p>
        </p:txBody>
      </p:sp>
    </p:spTree>
    <p:extLst>
      <p:ext uri="{BB962C8B-B14F-4D97-AF65-F5344CB8AC3E}">
        <p14:creationId xmlns:p14="http://schemas.microsoft.com/office/powerpoint/2010/main" val="33957874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p:tgtEl>
                                          <p:spTgt spid="8"/>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cBhvr additive="base">
                                        <p:cTn id="10" dur="1000"/>
                                        <p:tgtEl>
                                          <p:spTgt spid="15"/>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1000"/>
                                        <p:tgtEl>
                                          <p:spTgt spid="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71"/>
          <p:cNvSpPr txBox="1">
            <a:spLocks noGrp="1"/>
          </p:cNvSpPr>
          <p:nvPr>
            <p:ph type="title"/>
          </p:nvPr>
        </p:nvSpPr>
        <p:spPr>
          <a:xfrm>
            <a:off x="457449" y="54733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solidFill>
                  <a:schemeClr val="tx1"/>
                </a:solidFill>
                <a:latin typeface="Montserrat" panose="00000500000000000000" pitchFamily="2" charset="0"/>
                <a:ea typeface="Calibri" panose="020F0502020204030204" pitchFamily="34" charset="0"/>
                <a:cs typeface="Times New Roman" panose="02020603050405020304" pitchFamily="18" charset="0"/>
              </a:rPr>
              <a:t>04</a:t>
            </a:r>
            <a:r>
              <a:rPr lang="en-US" sz="1800" dirty="0">
                <a:solidFill>
                  <a:schemeClr val="tx1"/>
                </a:solidFill>
                <a:latin typeface="Montserrat" panose="00000500000000000000" pitchFamily="2" charset="0"/>
                <a:ea typeface="Calibri" panose="020F0502020204030204" pitchFamily="34" charset="0"/>
                <a:cs typeface="Times New Roman" panose="02020603050405020304" pitchFamily="18" charset="0"/>
              </a:rPr>
              <a:t> </a:t>
            </a:r>
            <a:r>
              <a:rPr lang="ro-RO" sz="1800" kern="0" dirty="0">
                <a:solidFill>
                  <a:schemeClr val="tx1"/>
                </a:solidFill>
                <a:effectLst/>
                <a:latin typeface="Montserrat" panose="00000500000000000000" pitchFamily="2" charset="0"/>
                <a:ea typeface="Calibri" panose="020F0502020204030204" pitchFamily="34" charset="0"/>
                <a:cs typeface="Times New Roman" panose="02020603050405020304" pitchFamily="18" charset="0"/>
              </a:rPr>
              <a:t>Masuri de protectie si securitate pentru documentele electronice</a:t>
            </a:r>
            <a:endParaRPr dirty="0">
              <a:solidFill>
                <a:schemeClr val="tx1"/>
              </a:solidFill>
              <a:latin typeface="Montserrat" panose="00000500000000000000" pitchFamily="2" charset="0"/>
            </a:endParaRPr>
          </a:p>
        </p:txBody>
      </p:sp>
      <p:sp>
        <p:nvSpPr>
          <p:cNvPr id="589" name="Google Shape;589;p71"/>
          <p:cNvSpPr txBox="1"/>
          <p:nvPr/>
        </p:nvSpPr>
        <p:spPr>
          <a:xfrm>
            <a:off x="411350" y="1590932"/>
            <a:ext cx="3422576" cy="492600"/>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ro-RO" dirty="0">
                <a:solidFill>
                  <a:schemeClr val="tx1"/>
                </a:solidFill>
                <a:effectLst/>
                <a:latin typeface="Montserrat" panose="00000500000000000000" pitchFamily="2" charset="0"/>
                <a:ea typeface="Times New Roman" panose="02020603050405020304" pitchFamily="18" charset="0"/>
                <a:cs typeface="Times New Roman" panose="02020603050405020304" pitchFamily="18" charset="0"/>
              </a:rPr>
              <a:t>Autentificare si autorizare</a:t>
            </a:r>
            <a:endParaRPr lang="en-US" dirty="0">
              <a:solidFill>
                <a:schemeClr val="tx1"/>
              </a:solidFill>
              <a:effectLst/>
              <a:latin typeface="Montserrat" panose="00000500000000000000" pitchFamily="2" charset="0"/>
              <a:ea typeface="Times New Roman" panose="02020603050405020304" pitchFamily="18" charset="0"/>
              <a:cs typeface="Times New Roman" panose="02020603050405020304" pitchFamily="18" charset="0"/>
            </a:endParaRPr>
          </a:p>
          <a:p>
            <a:pPr marL="342900" lvl="0" indent="-342900" algn="l" rtl="0">
              <a:spcBef>
                <a:spcPts val="0"/>
              </a:spcBef>
              <a:spcAft>
                <a:spcPts val="0"/>
              </a:spcAft>
              <a:buFont typeface="Arial" panose="020B0604020202020204" pitchFamily="34" charset="0"/>
              <a:buChar char="•"/>
            </a:pPr>
            <a:endParaRPr sz="2400" dirty="0">
              <a:solidFill>
                <a:schemeClr val="tx1"/>
              </a:solidFill>
              <a:latin typeface="Montserrat" panose="00000500000000000000" pitchFamily="2" charset="0"/>
              <a:ea typeface="Vidaloka"/>
              <a:cs typeface="Vidaloka"/>
              <a:sym typeface="Vidaloka"/>
            </a:endParaRPr>
          </a:p>
        </p:txBody>
      </p:sp>
      <p:sp>
        <p:nvSpPr>
          <p:cNvPr id="592" name="Google Shape;592;p71"/>
          <p:cNvSpPr txBox="1"/>
          <p:nvPr/>
        </p:nvSpPr>
        <p:spPr>
          <a:xfrm>
            <a:off x="1568748" y="3064332"/>
            <a:ext cx="3422576" cy="151406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dirty="0">
              <a:solidFill>
                <a:schemeClr val="dk2"/>
              </a:solidFill>
              <a:latin typeface="Lato"/>
              <a:ea typeface="Lato"/>
              <a:cs typeface="Lato"/>
              <a:sym typeface="Lato"/>
            </a:endParaRPr>
          </a:p>
        </p:txBody>
      </p:sp>
      <p:sp>
        <p:nvSpPr>
          <p:cNvPr id="593" name="Google Shape;593;p71"/>
          <p:cNvSpPr txBox="1"/>
          <p:nvPr/>
        </p:nvSpPr>
        <p:spPr>
          <a:xfrm>
            <a:off x="3592413" y="4037145"/>
            <a:ext cx="1858200" cy="492600"/>
          </a:xfrm>
          <a:prstGeom prst="rect">
            <a:avLst/>
          </a:prstGeom>
          <a:noFill/>
          <a:ln>
            <a:noFill/>
          </a:ln>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 dirty="0">
                <a:solidFill>
                  <a:schemeClr val="dk1"/>
                </a:solidFill>
                <a:latin typeface="Montserrat" panose="00000500000000000000" pitchFamily="2" charset="0"/>
                <a:ea typeface="Vidaloka"/>
                <a:cs typeface="Vidaloka"/>
                <a:sym typeface="Vidaloka"/>
              </a:rPr>
              <a:t>Criptarea</a:t>
            </a:r>
            <a:endParaRPr dirty="0">
              <a:solidFill>
                <a:schemeClr val="dk1"/>
              </a:solidFill>
              <a:latin typeface="Montserrat" panose="00000500000000000000" pitchFamily="2" charset="0"/>
              <a:ea typeface="Vidaloka"/>
              <a:cs typeface="Vidaloka"/>
              <a:sym typeface="Vidaloka"/>
            </a:endParaRPr>
          </a:p>
        </p:txBody>
      </p:sp>
      <p:pic>
        <p:nvPicPr>
          <p:cNvPr id="2" name="Picture 1">
            <a:extLst>
              <a:ext uri="{FF2B5EF4-FFF2-40B4-BE49-F238E27FC236}">
                <a16:creationId xmlns:a16="http://schemas.microsoft.com/office/drawing/2014/main" id="{82A418C2-DA0B-C775-2EB3-A77F607C8EE5}"/>
              </a:ext>
            </a:extLst>
          </p:cNvPr>
          <p:cNvPicPr>
            <a:picLocks noChangeAspect="1"/>
          </p:cNvPicPr>
          <p:nvPr/>
        </p:nvPicPr>
        <p:blipFill rotWithShape="1">
          <a:blip r:embed="rId3">
            <a:extLst>
              <a:ext uri="{28A0092B-C50C-407E-A947-70E740481C1C}">
                <a14:useLocalDpi xmlns:a14="http://schemas.microsoft.com/office/drawing/2010/main" val="0"/>
              </a:ext>
            </a:extLst>
          </a:blip>
          <a:srcRect l="18392" t="12214" r="17428" b="41052"/>
          <a:stretch/>
        </p:blipFill>
        <p:spPr bwMode="auto">
          <a:xfrm>
            <a:off x="2221547" y="2088262"/>
            <a:ext cx="3422576" cy="1611947"/>
          </a:xfrm>
          <a:prstGeom prst="rect">
            <a:avLst/>
          </a:prstGeom>
          <a:noFill/>
          <a:ln>
            <a:noFill/>
          </a:ln>
          <a:extLst>
            <a:ext uri="{53640926-AAD7-44D8-BBD7-CCE9431645EC}">
              <a14:shadowObscured xmlns:a14="http://schemas.microsoft.com/office/drawing/2010/main"/>
            </a:ext>
          </a:extLst>
        </p:spPr>
      </p:pic>
      <p:sp>
        <p:nvSpPr>
          <p:cNvPr id="5" name="Google Shape;593;p71">
            <a:extLst>
              <a:ext uri="{FF2B5EF4-FFF2-40B4-BE49-F238E27FC236}">
                <a16:creationId xmlns:a16="http://schemas.microsoft.com/office/drawing/2014/main" id="{A094791E-44F6-D622-0694-CD4F5673EB4A}"/>
              </a:ext>
            </a:extLst>
          </p:cNvPr>
          <p:cNvSpPr txBox="1"/>
          <p:nvPr/>
        </p:nvSpPr>
        <p:spPr>
          <a:xfrm>
            <a:off x="5738833" y="1590932"/>
            <a:ext cx="1858200" cy="492600"/>
          </a:xfrm>
          <a:prstGeom prst="rect">
            <a:avLst/>
          </a:prstGeom>
          <a:noFill/>
          <a:ln>
            <a:noFill/>
          </a:ln>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 dirty="0">
                <a:solidFill>
                  <a:schemeClr val="dk1"/>
                </a:solidFill>
                <a:latin typeface="Montserrat" panose="00000500000000000000" pitchFamily="2" charset="0"/>
                <a:ea typeface="Vidaloka"/>
                <a:cs typeface="Vidaloka"/>
                <a:sym typeface="Vidaloka"/>
              </a:rPr>
              <a:t>Criptarea AES</a:t>
            </a:r>
          </a:p>
          <a:p>
            <a:pPr marL="285750" lvl="0" indent="-285750" algn="l" rtl="0">
              <a:spcBef>
                <a:spcPts val="0"/>
              </a:spcBef>
              <a:spcAft>
                <a:spcPts val="0"/>
              </a:spcAft>
              <a:buFont typeface="Arial" panose="020B0604020202020204" pitchFamily="34" charset="0"/>
              <a:buChar char="•"/>
            </a:pPr>
            <a:endParaRPr lang="en" dirty="0">
              <a:solidFill>
                <a:schemeClr val="dk1"/>
              </a:solidFill>
              <a:latin typeface="Montserrat" panose="00000500000000000000" pitchFamily="2" charset="0"/>
              <a:ea typeface="Vidaloka"/>
              <a:cs typeface="Vidaloka"/>
              <a:sym typeface="Vidaloka"/>
            </a:endParaRPr>
          </a:p>
          <a:p>
            <a:pPr marL="285750" lvl="0" indent="-285750" algn="l" rtl="0">
              <a:spcBef>
                <a:spcPts val="0"/>
              </a:spcBef>
              <a:spcAft>
                <a:spcPts val="0"/>
              </a:spcAft>
              <a:buFont typeface="Arial" panose="020B0604020202020204" pitchFamily="34" charset="0"/>
              <a:buChar char="•"/>
            </a:pPr>
            <a:endParaRPr dirty="0">
              <a:solidFill>
                <a:schemeClr val="dk1"/>
              </a:solidFill>
              <a:latin typeface="Montserrat" panose="00000500000000000000" pitchFamily="2" charset="0"/>
              <a:ea typeface="Vidaloka"/>
              <a:cs typeface="Vidaloka"/>
              <a:sym typeface="Vidaloka"/>
            </a:endParaRPr>
          </a:p>
        </p:txBody>
      </p:sp>
      <p:sp>
        <p:nvSpPr>
          <p:cNvPr id="7" name="Text Box 36">
            <a:extLst>
              <a:ext uri="{FF2B5EF4-FFF2-40B4-BE49-F238E27FC236}">
                <a16:creationId xmlns:a16="http://schemas.microsoft.com/office/drawing/2014/main" id="{75496C08-F0C8-8D1C-C737-8A01AC76D839}"/>
              </a:ext>
            </a:extLst>
          </p:cNvPr>
          <p:cNvSpPr txBox="1"/>
          <p:nvPr/>
        </p:nvSpPr>
        <p:spPr>
          <a:xfrm>
            <a:off x="2620225" y="2880550"/>
            <a:ext cx="815023" cy="323215"/>
          </a:xfrm>
          <a:prstGeom prst="rect">
            <a:avLst/>
          </a:prstGeom>
          <a:noFill/>
          <a:ln>
            <a:noFill/>
          </a:ln>
        </p:spPr>
        <p:txBody>
          <a:bodyPr rot="0" spcFirstLastPara="0" vert="horz" wrap="square" lIns="0" tIns="0" rIns="0" bIns="0" numCol="1" spcCol="0" rtlCol="0" fromWordArt="0" anchor="t" anchorCtr="0" forceAA="0" compatLnSpc="1">
            <a:prstTxWarp prst="textNoShape">
              <a:avLst/>
            </a:prstTxWarp>
            <a:noAutofit/>
          </a:bodyPr>
          <a:lstStyle/>
          <a:p>
            <a:pPr marL="0" marR="0">
              <a:spcBef>
                <a:spcPts val="0"/>
              </a:spcBef>
              <a:spcAft>
                <a:spcPts val="1000"/>
              </a:spcAft>
            </a:pPr>
            <a:r>
              <a:rPr lang="en-US" sz="800" b="1" i="0" dirty="0" err="1">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Autentificare</a:t>
            </a:r>
            <a:r>
              <a:rPr lang="en-US" sz="800" i="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 cine </a:t>
            </a:r>
            <a:r>
              <a:rPr lang="en-US" sz="800" i="0" dirty="0" err="1">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esti</a:t>
            </a:r>
            <a:r>
              <a:rPr lang="en-US" sz="800" i="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a:t>
            </a:r>
            <a:endParaRPr lang="en-US" sz="800" i="1"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 Box 37">
            <a:extLst>
              <a:ext uri="{FF2B5EF4-FFF2-40B4-BE49-F238E27FC236}">
                <a16:creationId xmlns:a16="http://schemas.microsoft.com/office/drawing/2014/main" id="{14AA2ABE-2BCE-6BF2-AAF5-A1A81ECB9A76}"/>
              </a:ext>
            </a:extLst>
          </p:cNvPr>
          <p:cNvSpPr txBox="1"/>
          <p:nvPr/>
        </p:nvSpPr>
        <p:spPr>
          <a:xfrm>
            <a:off x="3833926" y="2722942"/>
            <a:ext cx="1103800" cy="323215"/>
          </a:xfrm>
          <a:prstGeom prst="rect">
            <a:avLst/>
          </a:prstGeom>
          <a:noFill/>
          <a:ln>
            <a:noFill/>
          </a:ln>
        </p:spPr>
        <p:txBody>
          <a:bodyPr rot="0" spcFirstLastPara="0" vert="horz" wrap="square" lIns="0" tIns="0" rIns="0" bIns="0" numCol="1" spcCol="0" rtlCol="0" fromWordArt="0" anchor="t" anchorCtr="0" forceAA="0" compatLnSpc="1">
            <a:prstTxWarp prst="textNoShape">
              <a:avLst/>
            </a:prstTxWarp>
            <a:noAutofit/>
          </a:bodyPr>
          <a:lstStyle/>
          <a:p>
            <a:pPr marL="0" marR="0">
              <a:spcBef>
                <a:spcPts val="0"/>
              </a:spcBef>
              <a:spcAft>
                <a:spcPts val="1000"/>
              </a:spcAft>
            </a:pPr>
            <a:r>
              <a:rPr lang="en-US" sz="800" b="1" i="0" dirty="0" err="1">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Autorizatie</a:t>
            </a:r>
            <a:r>
              <a:rPr lang="en-US" sz="800" i="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 cat de </a:t>
            </a:r>
            <a:r>
              <a:rPr lang="en-US" sz="800" i="0" dirty="0" err="1">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mult</a:t>
            </a:r>
            <a:r>
              <a:rPr lang="en-US" sz="800" i="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 </a:t>
            </a:r>
            <a:r>
              <a:rPr lang="en-US" sz="800" i="0" dirty="0" err="1">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poti</a:t>
            </a:r>
            <a:r>
              <a:rPr lang="en-US" sz="800" i="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 </a:t>
            </a:r>
            <a:r>
              <a:rPr lang="en-US" sz="800" i="0" dirty="0" err="1">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cheltui</a:t>
            </a:r>
            <a:r>
              <a:rPr lang="en-US" sz="800" i="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a:t>
            </a:r>
            <a:endParaRPr lang="en-US" sz="700" i="1"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8" name="Google Shape;588;p71"/>
          <p:cNvSpPr txBox="1"/>
          <p:nvPr/>
        </p:nvSpPr>
        <p:spPr>
          <a:xfrm>
            <a:off x="229680" y="871132"/>
            <a:ext cx="4837620" cy="107831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900" dirty="0">
                <a:solidFill>
                  <a:schemeClr val="dk2"/>
                </a:solidFill>
                <a:latin typeface="Montserrat"/>
                <a:ea typeface="Montserrat"/>
                <a:cs typeface="Montserrat"/>
                <a:sym typeface="Montserrat"/>
              </a:rPr>
              <a:t>SSL/TLS (Secure Sockets Layer/Transport Layer Security) sunt </a:t>
            </a:r>
            <a:r>
              <a:rPr lang="en-US" sz="900" dirty="0" err="1">
                <a:solidFill>
                  <a:schemeClr val="dk2"/>
                </a:solidFill>
                <a:latin typeface="Montserrat"/>
                <a:ea typeface="Montserrat"/>
                <a:cs typeface="Montserrat"/>
                <a:sym typeface="Montserrat"/>
              </a:rPr>
              <a:t>protocoale</a:t>
            </a:r>
            <a:r>
              <a:rPr lang="en-US" sz="900" dirty="0">
                <a:solidFill>
                  <a:schemeClr val="dk2"/>
                </a:solidFill>
                <a:latin typeface="Montserrat"/>
                <a:ea typeface="Montserrat"/>
                <a:cs typeface="Montserrat"/>
                <a:sym typeface="Montserrat"/>
              </a:rPr>
              <a:t> de </a:t>
            </a:r>
            <a:r>
              <a:rPr lang="en-US" sz="900" dirty="0" err="1">
                <a:solidFill>
                  <a:schemeClr val="dk2"/>
                </a:solidFill>
                <a:latin typeface="Montserrat"/>
                <a:ea typeface="Montserrat"/>
                <a:cs typeface="Montserrat"/>
                <a:sym typeface="Montserrat"/>
              </a:rPr>
              <a:t>criptare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utilizate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pentru</a:t>
            </a:r>
            <a:r>
              <a:rPr lang="en-US" sz="900" dirty="0">
                <a:solidFill>
                  <a:schemeClr val="dk2"/>
                </a:solidFill>
                <a:latin typeface="Montserrat"/>
                <a:ea typeface="Montserrat"/>
                <a:cs typeface="Montserrat"/>
                <a:sym typeface="Montserrat"/>
              </a:rPr>
              <a:t> a </a:t>
            </a:r>
            <a:r>
              <a:rPr lang="en-US" sz="900" dirty="0" err="1">
                <a:solidFill>
                  <a:schemeClr val="dk2"/>
                </a:solidFill>
                <a:latin typeface="Montserrat"/>
                <a:ea typeface="Montserrat"/>
                <a:cs typeface="Montserrat"/>
                <a:sym typeface="Montserrat"/>
              </a:rPr>
              <a:t>proteja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datele</a:t>
            </a:r>
            <a:r>
              <a:rPr lang="en-US" sz="900" dirty="0">
                <a:solidFill>
                  <a:schemeClr val="dk2"/>
                </a:solidFill>
                <a:latin typeface="Montserrat"/>
                <a:ea typeface="Montserrat"/>
                <a:cs typeface="Montserrat"/>
                <a:sym typeface="Montserrat"/>
              </a:rPr>
              <a:t> in </a:t>
            </a:r>
            <a:r>
              <a:rPr lang="en-US" sz="900" dirty="0" err="1">
                <a:solidFill>
                  <a:schemeClr val="dk2"/>
                </a:solidFill>
                <a:latin typeface="Montserrat"/>
                <a:ea typeface="Montserrat"/>
                <a:cs typeface="Montserrat"/>
                <a:sym typeface="Montserrat"/>
              </a:rPr>
              <a:t>tranzit</a:t>
            </a:r>
            <a:r>
              <a:rPr lang="en-US" sz="900" dirty="0">
                <a:solidFill>
                  <a:schemeClr val="dk2"/>
                </a:solidFill>
                <a:latin typeface="Montserrat"/>
                <a:ea typeface="Montserrat"/>
                <a:cs typeface="Montserrat"/>
                <a:sym typeface="Montserrat"/>
              </a:rPr>
              <a:t> pe internet </a:t>
            </a:r>
            <a:r>
              <a:rPr lang="en-US" sz="900" dirty="0" err="1">
                <a:solidFill>
                  <a:schemeClr val="dk2"/>
                </a:solidFill>
                <a:latin typeface="Montserrat"/>
                <a:ea typeface="Montserrat"/>
                <a:cs typeface="Montserrat"/>
                <a:sym typeface="Montserrat"/>
              </a:rPr>
              <a:t>sau</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intr</a:t>
            </a:r>
            <a:r>
              <a:rPr lang="en-US" sz="900" dirty="0">
                <a:solidFill>
                  <a:schemeClr val="dk2"/>
                </a:solidFill>
                <a:latin typeface="Montserrat"/>
                <a:ea typeface="Montserrat"/>
                <a:cs typeface="Montserrat"/>
                <a:sym typeface="Montserrat"/>
              </a:rPr>
              <a:t>-o </a:t>
            </a:r>
            <a:r>
              <a:rPr lang="en-US" sz="900" dirty="0" err="1">
                <a:solidFill>
                  <a:schemeClr val="dk2"/>
                </a:solidFill>
                <a:latin typeface="Montserrat"/>
                <a:ea typeface="Montserrat"/>
                <a:cs typeface="Montserrat"/>
                <a:sym typeface="Montserrat"/>
              </a:rPr>
              <a:t>retea</a:t>
            </a:r>
            <a:r>
              <a:rPr lang="en-US" sz="900" dirty="0">
                <a:solidFill>
                  <a:schemeClr val="dk2"/>
                </a:solidFill>
                <a:latin typeface="Montserrat"/>
                <a:ea typeface="Montserrat"/>
                <a:cs typeface="Montserrat"/>
                <a:sym typeface="Montserrat"/>
              </a:rPr>
              <a:t> de </a:t>
            </a:r>
            <a:r>
              <a:rPr lang="en-US" sz="900" dirty="0" err="1">
                <a:solidFill>
                  <a:schemeClr val="dk2"/>
                </a:solidFill>
                <a:latin typeface="Montserrat"/>
                <a:ea typeface="Montserrat"/>
                <a:cs typeface="Montserrat"/>
                <a:sym typeface="Montserrat"/>
              </a:rPr>
              <a:t>calculatoare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Acestea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previn</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interceptarea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manipularea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datelor</a:t>
            </a:r>
            <a:r>
              <a:rPr lang="en-US" sz="900" dirty="0">
                <a:solidFill>
                  <a:schemeClr val="dk2"/>
                </a:solidFill>
                <a:latin typeface="Montserrat"/>
                <a:ea typeface="Montserrat"/>
                <a:cs typeface="Montserrat"/>
                <a:sym typeface="Montserrat"/>
              </a:rPr>
              <a:t> de </a:t>
            </a:r>
            <a:r>
              <a:rPr lang="en-US" sz="900" dirty="0" err="1">
                <a:solidFill>
                  <a:schemeClr val="dk2"/>
                </a:solidFill>
                <a:latin typeface="Montserrat"/>
                <a:ea typeface="Montserrat"/>
                <a:cs typeface="Montserrat"/>
                <a:sym typeface="Montserrat"/>
              </a:rPr>
              <a:t>catre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atacatori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furnizorii</a:t>
            </a:r>
            <a:r>
              <a:rPr lang="en-US" sz="900" dirty="0">
                <a:solidFill>
                  <a:schemeClr val="dk2"/>
                </a:solidFill>
                <a:latin typeface="Montserrat"/>
                <a:ea typeface="Montserrat"/>
                <a:cs typeface="Montserrat"/>
                <a:sym typeface="Montserrat"/>
              </a:rPr>
              <a:t> de </a:t>
            </a:r>
            <a:r>
              <a:rPr lang="en-US" sz="900" dirty="0" err="1">
                <a:solidFill>
                  <a:schemeClr val="dk2"/>
                </a:solidFill>
                <a:latin typeface="Montserrat"/>
                <a:ea typeface="Montserrat"/>
                <a:cs typeface="Montserrat"/>
                <a:sym typeface="Montserrat"/>
              </a:rPr>
              <a:t>servicii</a:t>
            </a:r>
            <a:r>
              <a:rPr lang="en-US" sz="900" dirty="0">
                <a:solidFill>
                  <a:schemeClr val="dk2"/>
                </a:solidFill>
                <a:latin typeface="Montserrat"/>
                <a:ea typeface="Montserrat"/>
                <a:cs typeface="Montserrat"/>
                <a:sym typeface="Montserrat"/>
              </a:rPr>
              <a:t> de internet. </a:t>
            </a:r>
            <a:r>
              <a:rPr lang="en-US" sz="900" dirty="0" err="1">
                <a:solidFill>
                  <a:schemeClr val="dk2"/>
                </a:solidFill>
                <a:latin typeface="Montserrat"/>
                <a:ea typeface="Montserrat"/>
                <a:cs typeface="Montserrat"/>
                <a:sym typeface="Montserrat"/>
              </a:rPr>
              <a:t>Implementarea</a:t>
            </a:r>
            <a:r>
              <a:rPr lang="en-US" sz="900" dirty="0">
                <a:solidFill>
                  <a:schemeClr val="dk2"/>
                </a:solidFill>
                <a:latin typeface="Montserrat"/>
                <a:ea typeface="Montserrat"/>
                <a:cs typeface="Montserrat"/>
                <a:sym typeface="Montserrat"/>
              </a:rPr>
              <a:t> SSL/TLS </a:t>
            </a:r>
            <a:r>
              <a:rPr lang="en-US" sz="900" dirty="0" err="1">
                <a:solidFill>
                  <a:schemeClr val="dk2"/>
                </a:solidFill>
                <a:latin typeface="Montserrat"/>
                <a:ea typeface="Montserrat"/>
                <a:cs typeface="Montserrat"/>
                <a:sym typeface="Montserrat"/>
              </a:rPr>
              <a:t>este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necesara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pentru</a:t>
            </a:r>
            <a:r>
              <a:rPr lang="en-US" sz="900" dirty="0">
                <a:solidFill>
                  <a:schemeClr val="dk2"/>
                </a:solidFill>
                <a:latin typeface="Montserrat"/>
                <a:ea typeface="Montserrat"/>
                <a:cs typeface="Montserrat"/>
                <a:sym typeface="Montserrat"/>
              </a:rPr>
              <a:t> a </a:t>
            </a:r>
            <a:r>
              <a:rPr lang="en-US" sz="900" dirty="0" err="1">
                <a:solidFill>
                  <a:schemeClr val="dk2"/>
                </a:solidFill>
                <a:latin typeface="Montserrat"/>
                <a:ea typeface="Montserrat"/>
                <a:cs typeface="Montserrat"/>
                <a:sym typeface="Montserrat"/>
              </a:rPr>
              <a:t>proteja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schimbul</a:t>
            </a:r>
            <a:r>
              <a:rPr lang="en-US" sz="900" dirty="0">
                <a:solidFill>
                  <a:schemeClr val="dk2"/>
                </a:solidFill>
                <a:latin typeface="Montserrat"/>
                <a:ea typeface="Montserrat"/>
                <a:cs typeface="Montserrat"/>
                <a:sym typeface="Montserrat"/>
              </a:rPr>
              <a:t> de date </a:t>
            </a:r>
            <a:r>
              <a:rPr lang="en-US" sz="900" dirty="0" err="1">
                <a:solidFill>
                  <a:schemeClr val="dk2"/>
                </a:solidFill>
                <a:latin typeface="Montserrat"/>
                <a:ea typeface="Montserrat"/>
                <a:cs typeface="Montserrat"/>
                <a:sym typeface="Montserrat"/>
              </a:rPr>
              <a:t>sensibile</a:t>
            </a:r>
            <a:r>
              <a:rPr lang="en-US" sz="900" dirty="0">
                <a:solidFill>
                  <a:schemeClr val="dk2"/>
                </a:solidFill>
                <a:latin typeface="Montserrat"/>
                <a:ea typeface="Montserrat"/>
                <a:cs typeface="Montserrat"/>
                <a:sym typeface="Montserrat"/>
              </a:rPr>
              <a:t>, cum </a:t>
            </a:r>
            <a:r>
              <a:rPr lang="en-US" sz="900" dirty="0" err="1">
                <a:solidFill>
                  <a:schemeClr val="dk2"/>
                </a:solidFill>
                <a:latin typeface="Montserrat"/>
                <a:ea typeface="Montserrat"/>
                <a:cs typeface="Montserrat"/>
                <a:sym typeface="Montserrat"/>
              </a:rPr>
              <a:t>ar</a:t>
            </a:r>
            <a:r>
              <a:rPr lang="en-US" sz="900" dirty="0">
                <a:solidFill>
                  <a:schemeClr val="dk2"/>
                </a:solidFill>
                <a:latin typeface="Montserrat"/>
                <a:ea typeface="Montserrat"/>
                <a:cs typeface="Montserrat"/>
                <a:sym typeface="Montserrat"/>
              </a:rPr>
              <a:t> fi </a:t>
            </a:r>
            <a:r>
              <a:rPr lang="en-US" sz="900" dirty="0" err="1">
                <a:solidFill>
                  <a:schemeClr val="dk2"/>
                </a:solidFill>
                <a:latin typeface="Montserrat"/>
                <a:ea typeface="Montserrat"/>
                <a:cs typeface="Montserrat"/>
                <a:sym typeface="Montserrat"/>
              </a:rPr>
              <a:t>parolele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informatiile</a:t>
            </a:r>
            <a:r>
              <a:rPr lang="en-US" sz="900" dirty="0">
                <a:solidFill>
                  <a:schemeClr val="dk2"/>
                </a:solidFill>
                <a:latin typeface="Montserrat"/>
                <a:ea typeface="Montserrat"/>
                <a:cs typeface="Montserrat"/>
                <a:sym typeface="Montserrat"/>
              </a:rPr>
              <a:t> de </a:t>
            </a:r>
            <a:r>
              <a:rPr lang="en-US" sz="900" dirty="0" err="1">
                <a:solidFill>
                  <a:schemeClr val="dk2"/>
                </a:solidFill>
                <a:latin typeface="Montserrat"/>
                <a:ea typeface="Montserrat"/>
                <a:cs typeface="Montserrat"/>
                <a:sym typeface="Montserrat"/>
              </a:rPr>
              <a:t>plata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alte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informatii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personale</a:t>
            </a:r>
            <a:r>
              <a:rPr lang="en-US" sz="900" dirty="0">
                <a:solidFill>
                  <a:schemeClr val="dk2"/>
                </a:solidFill>
                <a:latin typeface="Montserrat"/>
                <a:ea typeface="Montserrat"/>
                <a:cs typeface="Montserrat"/>
                <a:sym typeface="Montserrat"/>
              </a:rPr>
              <a:t> private. TLS </a:t>
            </a:r>
            <a:r>
              <a:rPr lang="en-US" sz="900" dirty="0" err="1">
                <a:solidFill>
                  <a:schemeClr val="dk2"/>
                </a:solidFill>
                <a:latin typeface="Montserrat"/>
                <a:ea typeface="Montserrat"/>
                <a:cs typeface="Montserrat"/>
                <a:sym typeface="Montserrat"/>
              </a:rPr>
              <a:t>utilizeaza</a:t>
            </a:r>
            <a:r>
              <a:rPr lang="en-US" sz="900" dirty="0">
                <a:solidFill>
                  <a:schemeClr val="dk2"/>
                </a:solidFill>
                <a:latin typeface="Montserrat"/>
                <a:ea typeface="Montserrat"/>
                <a:cs typeface="Montserrat"/>
                <a:sym typeface="Montserrat"/>
              </a:rPr>
              <a:t> o </a:t>
            </a:r>
            <a:r>
              <a:rPr lang="en-US" sz="900" dirty="0" err="1">
                <a:solidFill>
                  <a:schemeClr val="dk2"/>
                </a:solidFill>
                <a:latin typeface="Montserrat"/>
                <a:ea typeface="Montserrat"/>
                <a:cs typeface="Montserrat"/>
                <a:sym typeface="Montserrat"/>
              </a:rPr>
              <a:t>combinatie</a:t>
            </a:r>
            <a:r>
              <a:rPr lang="en-US" sz="900" dirty="0">
                <a:solidFill>
                  <a:schemeClr val="dk2"/>
                </a:solidFill>
                <a:latin typeface="Montserrat"/>
                <a:ea typeface="Montserrat"/>
                <a:cs typeface="Montserrat"/>
                <a:sym typeface="Montserrat"/>
              </a:rPr>
              <a:t> de </a:t>
            </a:r>
            <a:r>
              <a:rPr lang="en-US" sz="900" dirty="0" err="1">
                <a:solidFill>
                  <a:schemeClr val="dk2"/>
                </a:solidFill>
                <a:latin typeface="Montserrat"/>
                <a:ea typeface="Montserrat"/>
                <a:cs typeface="Montserrat"/>
                <a:sym typeface="Montserrat"/>
              </a:rPr>
              <a:t>criptografie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simetrica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asimetrica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pentru</a:t>
            </a:r>
            <a:r>
              <a:rPr lang="en-US" sz="900" dirty="0">
                <a:solidFill>
                  <a:schemeClr val="dk2"/>
                </a:solidFill>
                <a:latin typeface="Montserrat"/>
                <a:ea typeface="Montserrat"/>
                <a:cs typeface="Montserrat"/>
                <a:sym typeface="Montserrat"/>
              </a:rPr>
              <a:t> a </a:t>
            </a:r>
            <a:r>
              <a:rPr lang="en-US" sz="900" dirty="0" err="1">
                <a:solidFill>
                  <a:schemeClr val="dk2"/>
                </a:solidFill>
                <a:latin typeface="Montserrat"/>
                <a:ea typeface="Montserrat"/>
                <a:cs typeface="Montserrat"/>
                <a:sym typeface="Montserrat"/>
              </a:rPr>
              <a:t>asigura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securitatea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datelor</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Criptografia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simetrica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foloseste</a:t>
            </a:r>
            <a:r>
              <a:rPr lang="en-US" sz="900" dirty="0">
                <a:solidFill>
                  <a:schemeClr val="dk2"/>
                </a:solidFill>
                <a:latin typeface="Montserrat"/>
                <a:ea typeface="Montserrat"/>
                <a:cs typeface="Montserrat"/>
                <a:sym typeface="Montserrat"/>
              </a:rPr>
              <a:t> o </a:t>
            </a:r>
            <a:r>
              <a:rPr lang="en-US" sz="900" dirty="0" err="1">
                <a:solidFill>
                  <a:schemeClr val="dk2"/>
                </a:solidFill>
                <a:latin typeface="Montserrat"/>
                <a:ea typeface="Montserrat"/>
                <a:cs typeface="Montserrat"/>
                <a:sym typeface="Montserrat"/>
              </a:rPr>
              <a:t>cheie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comuna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pentru</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criptare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decriptare</a:t>
            </a:r>
            <a:r>
              <a:rPr lang="en-US" sz="900" dirty="0">
                <a:solidFill>
                  <a:schemeClr val="dk2"/>
                </a:solidFill>
                <a:latin typeface="Montserrat"/>
                <a:ea typeface="Montserrat"/>
                <a:cs typeface="Montserrat"/>
                <a:sym typeface="Montserrat"/>
              </a:rPr>
              <a:t>, in </a:t>
            </a:r>
            <a:r>
              <a:rPr lang="en-US" sz="900" dirty="0" err="1">
                <a:solidFill>
                  <a:schemeClr val="dk2"/>
                </a:solidFill>
                <a:latin typeface="Montserrat"/>
                <a:ea typeface="Montserrat"/>
                <a:cs typeface="Montserrat"/>
                <a:sym typeface="Montserrat"/>
              </a:rPr>
              <a:t>timp</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criptografia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asimetrica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utilizeaza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perechi</a:t>
            </a:r>
            <a:r>
              <a:rPr lang="en-US" sz="900" dirty="0">
                <a:solidFill>
                  <a:schemeClr val="dk2"/>
                </a:solidFill>
                <a:latin typeface="Montserrat"/>
                <a:ea typeface="Montserrat"/>
                <a:cs typeface="Montserrat"/>
                <a:sym typeface="Montserrat"/>
              </a:rPr>
              <a:t> de </a:t>
            </a:r>
            <a:r>
              <a:rPr lang="en-US" sz="900" dirty="0" err="1">
                <a:solidFill>
                  <a:schemeClr val="dk2"/>
                </a:solidFill>
                <a:latin typeface="Montserrat"/>
                <a:ea typeface="Montserrat"/>
                <a:cs typeface="Montserrat"/>
                <a:sym typeface="Montserrat"/>
              </a:rPr>
              <a:t>chei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publice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private. </a:t>
            </a:r>
            <a:r>
              <a:rPr lang="en-US" sz="900" dirty="0" err="1">
                <a:solidFill>
                  <a:schemeClr val="dk2"/>
                </a:solidFill>
                <a:latin typeface="Montserrat"/>
                <a:ea typeface="Montserrat"/>
                <a:cs typeface="Montserrat"/>
                <a:sym typeface="Montserrat"/>
              </a:rPr>
              <a:t>Avantajele</a:t>
            </a:r>
            <a:r>
              <a:rPr lang="en-US" sz="900" dirty="0">
                <a:solidFill>
                  <a:schemeClr val="dk2"/>
                </a:solidFill>
                <a:latin typeface="Montserrat"/>
                <a:ea typeface="Montserrat"/>
                <a:cs typeface="Montserrat"/>
                <a:sym typeface="Montserrat"/>
              </a:rPr>
              <a:t> TLS </a:t>
            </a:r>
            <a:r>
              <a:rPr lang="en-US" sz="900" dirty="0" err="1">
                <a:solidFill>
                  <a:schemeClr val="dk2"/>
                </a:solidFill>
                <a:latin typeface="Montserrat"/>
                <a:ea typeface="Montserrat"/>
                <a:cs typeface="Montserrat"/>
                <a:sym typeface="Montserrat"/>
              </a:rPr>
              <a:t>includ</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criptarea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continutului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conexiunii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verificarea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fiabilitatii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conexiunii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autentificarea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identitatii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partilor</a:t>
            </a:r>
            <a:r>
              <a:rPr lang="en-US" sz="900" dirty="0">
                <a:solidFill>
                  <a:schemeClr val="dk2"/>
                </a:solidFill>
                <a:latin typeface="Montserrat"/>
                <a:ea typeface="Montserrat"/>
                <a:cs typeface="Montserrat"/>
                <a:sym typeface="Montserrat"/>
              </a:rPr>
              <a:t> implicate. </a:t>
            </a:r>
            <a:r>
              <a:rPr lang="en-US" sz="900" dirty="0" err="1">
                <a:solidFill>
                  <a:schemeClr val="dk2"/>
                </a:solidFill>
                <a:latin typeface="Montserrat"/>
                <a:ea typeface="Montserrat"/>
                <a:cs typeface="Montserrat"/>
                <a:sym typeface="Montserrat"/>
              </a:rPr>
              <a:t>Procesul</a:t>
            </a:r>
            <a:r>
              <a:rPr lang="en-US" sz="900" dirty="0">
                <a:solidFill>
                  <a:schemeClr val="dk2"/>
                </a:solidFill>
                <a:latin typeface="Montserrat"/>
                <a:ea typeface="Montserrat"/>
                <a:cs typeface="Montserrat"/>
                <a:sym typeface="Montserrat"/>
              </a:rPr>
              <a:t> de "TLS handshake" are loc la </a:t>
            </a:r>
            <a:r>
              <a:rPr lang="en-US" sz="900" dirty="0" err="1">
                <a:solidFill>
                  <a:schemeClr val="dk2"/>
                </a:solidFill>
                <a:latin typeface="Montserrat"/>
                <a:ea typeface="Montserrat"/>
                <a:cs typeface="Montserrat"/>
                <a:sym typeface="Montserrat"/>
              </a:rPr>
              <a:t>inceputul</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unei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conexiuni</a:t>
            </a:r>
            <a:r>
              <a:rPr lang="en-US" sz="900" dirty="0">
                <a:solidFill>
                  <a:schemeClr val="dk2"/>
                </a:solidFill>
                <a:latin typeface="Montserrat"/>
                <a:ea typeface="Montserrat"/>
                <a:cs typeface="Montserrat"/>
                <a:sym typeface="Montserrat"/>
              </a:rPr>
              <a:t> TLS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stabileste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parametrii</a:t>
            </a:r>
            <a:r>
              <a:rPr lang="en-US" sz="900" dirty="0">
                <a:solidFill>
                  <a:schemeClr val="dk2"/>
                </a:solidFill>
                <a:latin typeface="Montserrat"/>
                <a:ea typeface="Montserrat"/>
                <a:cs typeface="Montserrat"/>
                <a:sym typeface="Montserrat"/>
              </a:rPr>
              <a:t> de </a:t>
            </a:r>
            <a:r>
              <a:rPr lang="en-US" sz="900" dirty="0" err="1">
                <a:solidFill>
                  <a:schemeClr val="dk2"/>
                </a:solidFill>
                <a:latin typeface="Montserrat"/>
                <a:ea typeface="Montserrat"/>
                <a:cs typeface="Montserrat"/>
                <a:sym typeface="Montserrat"/>
              </a:rPr>
              <a:t>securitate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utilizati</a:t>
            </a:r>
            <a:r>
              <a:rPr lang="en-US" sz="900" dirty="0">
                <a:solidFill>
                  <a:schemeClr val="dk2"/>
                </a:solidFill>
                <a:latin typeface="Montserrat"/>
                <a:ea typeface="Montserrat"/>
                <a:cs typeface="Montserrat"/>
                <a:sym typeface="Montserrat"/>
              </a:rPr>
              <a:t> in </a:t>
            </a:r>
            <a:r>
              <a:rPr lang="en-US" sz="900" dirty="0" err="1">
                <a:solidFill>
                  <a:schemeClr val="dk2"/>
                </a:solidFill>
                <a:latin typeface="Montserrat"/>
                <a:ea typeface="Montserrat"/>
                <a:cs typeface="Montserrat"/>
                <a:sym typeface="Montserrat"/>
              </a:rPr>
              <a:t>comunicare</a:t>
            </a:r>
            <a:r>
              <a:rPr lang="en-US" sz="900" dirty="0">
                <a:solidFill>
                  <a:schemeClr val="dk2"/>
                </a:solidFill>
                <a:latin typeface="Montserrat"/>
                <a:ea typeface="Montserrat"/>
                <a:cs typeface="Montserrat"/>
                <a:sym typeface="Montserrat"/>
              </a:rPr>
              <a:t>.</a:t>
            </a:r>
          </a:p>
          <a:p>
            <a:pPr marL="0" lvl="0" indent="0" algn="l" rtl="0">
              <a:spcBef>
                <a:spcPts val="0"/>
              </a:spcBef>
              <a:spcAft>
                <a:spcPts val="0"/>
              </a:spcAft>
              <a:buNone/>
            </a:pPr>
            <a:endParaRPr lang="en-US" sz="900" dirty="0">
              <a:solidFill>
                <a:schemeClr val="dk2"/>
              </a:solidFill>
              <a:latin typeface="Montserrat"/>
              <a:ea typeface="Montserrat"/>
              <a:cs typeface="Montserrat"/>
              <a:sym typeface="Montserrat"/>
            </a:endParaRPr>
          </a:p>
          <a:p>
            <a:pPr marL="0" lvl="0" indent="0" algn="l" rtl="0">
              <a:spcBef>
                <a:spcPts val="0"/>
              </a:spcBef>
              <a:spcAft>
                <a:spcPts val="0"/>
              </a:spcAft>
              <a:buNone/>
            </a:pPr>
            <a:endParaRPr lang="en-US" sz="900" dirty="0">
              <a:solidFill>
                <a:schemeClr val="dk2"/>
              </a:solidFill>
              <a:latin typeface="Montserrat"/>
              <a:ea typeface="Montserrat"/>
              <a:cs typeface="Montserrat"/>
              <a:sym typeface="Montserrat"/>
            </a:endParaRPr>
          </a:p>
          <a:p>
            <a:pPr marL="0" lvl="0" indent="0" algn="l" rtl="0">
              <a:spcBef>
                <a:spcPts val="0"/>
              </a:spcBef>
              <a:spcAft>
                <a:spcPts val="0"/>
              </a:spcAft>
              <a:buNone/>
            </a:pPr>
            <a:endParaRPr lang="en-US" sz="900" dirty="0">
              <a:solidFill>
                <a:schemeClr val="dk2"/>
              </a:solidFill>
              <a:latin typeface="Montserrat"/>
              <a:ea typeface="Montserrat"/>
              <a:cs typeface="Montserrat"/>
              <a:sym typeface="Montserrat"/>
            </a:endParaRPr>
          </a:p>
          <a:p>
            <a:pPr marL="0" lvl="0" indent="0" algn="l" rtl="0">
              <a:spcBef>
                <a:spcPts val="0"/>
              </a:spcBef>
              <a:spcAft>
                <a:spcPts val="0"/>
              </a:spcAft>
              <a:buNone/>
            </a:pPr>
            <a:endParaRPr lang="en-US" sz="900" dirty="0" err="1">
              <a:solidFill>
                <a:schemeClr val="dk2"/>
              </a:solidFill>
              <a:latin typeface="Montserrat"/>
              <a:ea typeface="Montserrat"/>
              <a:cs typeface="Montserrat"/>
              <a:sym typeface="Montserrat"/>
            </a:endParaRPr>
          </a:p>
        </p:txBody>
      </p:sp>
      <p:sp>
        <p:nvSpPr>
          <p:cNvPr id="589" name="Google Shape;589;p71"/>
          <p:cNvSpPr txBox="1"/>
          <p:nvPr/>
        </p:nvSpPr>
        <p:spPr>
          <a:xfrm>
            <a:off x="362024" y="473784"/>
            <a:ext cx="3422576" cy="492600"/>
          </a:xfrm>
          <a:prstGeom prst="rect">
            <a:avLst/>
          </a:prstGeom>
          <a:noFill/>
          <a:ln>
            <a:noFill/>
          </a:ln>
        </p:spPr>
        <p:txBody>
          <a:bodyPr spcFirstLastPara="1" wrap="square" lIns="91425" tIns="91425" rIns="91425" bIns="91425" anchor="t" anchorCtr="0">
            <a:noAutofit/>
          </a:bodyPr>
          <a:lstStyle/>
          <a:p>
            <a:r>
              <a:rPr lang="ro-RO" kern="0" dirty="0">
                <a:solidFill>
                  <a:schemeClr val="tx1"/>
                </a:solidFill>
                <a:effectLst/>
                <a:latin typeface="Montserrat" panose="00000500000000000000" pitchFamily="2" charset="0"/>
                <a:ea typeface="Calibri" panose="020F0502020204030204" pitchFamily="34" charset="0"/>
                <a:cs typeface="Times New Roman" panose="02020603050405020304" pitchFamily="18" charset="0"/>
              </a:rPr>
              <a:t>Criptarea SSL </a:t>
            </a:r>
            <a:endParaRPr dirty="0">
              <a:solidFill>
                <a:schemeClr val="tx1"/>
              </a:solidFill>
              <a:latin typeface="Montserrat" panose="00000500000000000000" pitchFamily="2" charset="0"/>
              <a:ea typeface="Vidaloka"/>
              <a:cs typeface="Vidaloka"/>
              <a:sym typeface="Vidaloka"/>
            </a:endParaRPr>
          </a:p>
        </p:txBody>
      </p:sp>
      <p:pic>
        <p:nvPicPr>
          <p:cNvPr id="3" name="Picture 2">
            <a:extLst>
              <a:ext uri="{FF2B5EF4-FFF2-40B4-BE49-F238E27FC236}">
                <a16:creationId xmlns:a16="http://schemas.microsoft.com/office/drawing/2014/main" id="{CCA8B88C-6E0E-A168-9AB4-B1E5BEBF0A6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154883" y="871132"/>
            <a:ext cx="3823700" cy="1851881"/>
          </a:xfrm>
          <a:prstGeom prst="rect">
            <a:avLst/>
          </a:prstGeom>
          <a:noFill/>
          <a:ln>
            <a:noFill/>
          </a:ln>
        </p:spPr>
      </p:pic>
      <p:sp>
        <p:nvSpPr>
          <p:cNvPr id="4" name="Google Shape;588;p71">
            <a:extLst>
              <a:ext uri="{FF2B5EF4-FFF2-40B4-BE49-F238E27FC236}">
                <a16:creationId xmlns:a16="http://schemas.microsoft.com/office/drawing/2014/main" id="{2313C0C8-B7B0-E5A1-134A-69A71E110245}"/>
              </a:ext>
            </a:extLst>
          </p:cNvPr>
          <p:cNvSpPr txBox="1"/>
          <p:nvPr/>
        </p:nvSpPr>
        <p:spPr>
          <a:xfrm>
            <a:off x="1447800" y="3321050"/>
            <a:ext cx="7645400" cy="140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900" dirty="0">
                <a:solidFill>
                  <a:schemeClr val="dk2"/>
                </a:solidFill>
                <a:latin typeface="Montserrat"/>
                <a:ea typeface="Montserrat"/>
                <a:cs typeface="Montserrat"/>
                <a:sym typeface="Montserrat"/>
              </a:rPr>
              <a:t>Firewall-</a:t>
            </a:r>
            <a:r>
              <a:rPr lang="en-US" sz="900" dirty="0" err="1">
                <a:solidFill>
                  <a:schemeClr val="dk2"/>
                </a:solidFill>
                <a:latin typeface="Montserrat"/>
                <a:ea typeface="Montserrat"/>
                <a:cs typeface="Montserrat"/>
                <a:sym typeface="Montserrat"/>
              </a:rPr>
              <a:t>ul</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antivirusul</a:t>
            </a:r>
            <a:r>
              <a:rPr lang="en-US" sz="900" dirty="0">
                <a:solidFill>
                  <a:schemeClr val="dk2"/>
                </a:solidFill>
                <a:latin typeface="Montserrat"/>
                <a:ea typeface="Montserrat"/>
                <a:cs typeface="Montserrat"/>
                <a:sym typeface="Montserrat"/>
              </a:rPr>
              <a:t> sunt </a:t>
            </a:r>
            <a:r>
              <a:rPr lang="en-US" sz="900" dirty="0" err="1">
                <a:solidFill>
                  <a:schemeClr val="dk2"/>
                </a:solidFill>
                <a:latin typeface="Montserrat"/>
                <a:ea typeface="Montserrat"/>
                <a:cs typeface="Montserrat"/>
                <a:sym typeface="Montserrat"/>
              </a:rPr>
              <a:t>doua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componente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esentiale</a:t>
            </a:r>
            <a:r>
              <a:rPr lang="en-US" sz="900" dirty="0">
                <a:solidFill>
                  <a:schemeClr val="dk2"/>
                </a:solidFill>
                <a:latin typeface="Montserrat"/>
                <a:ea typeface="Montserrat"/>
                <a:cs typeface="Montserrat"/>
                <a:sym typeface="Montserrat"/>
              </a:rPr>
              <a:t> ale </a:t>
            </a:r>
            <a:r>
              <a:rPr lang="en-US" sz="900" dirty="0" err="1">
                <a:solidFill>
                  <a:schemeClr val="dk2"/>
                </a:solidFill>
                <a:latin typeface="Montserrat"/>
                <a:ea typeface="Montserrat"/>
                <a:cs typeface="Montserrat"/>
                <a:sym typeface="Montserrat"/>
              </a:rPr>
              <a:t>securitatii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informatice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oferind</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protectie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impotriva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amenintarilor</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cibernetice</a:t>
            </a:r>
            <a:r>
              <a:rPr lang="en-US" sz="900" dirty="0">
                <a:solidFill>
                  <a:schemeClr val="dk2"/>
                </a:solidFill>
                <a:latin typeface="Montserrat"/>
                <a:ea typeface="Montserrat"/>
                <a:cs typeface="Montserrat"/>
                <a:sym typeface="Montserrat"/>
              </a:rPr>
              <a:t>. Firewall-</a:t>
            </a:r>
            <a:r>
              <a:rPr lang="en-US" sz="900" dirty="0" err="1">
                <a:solidFill>
                  <a:schemeClr val="dk2"/>
                </a:solidFill>
                <a:latin typeface="Montserrat"/>
                <a:ea typeface="Montserrat"/>
                <a:cs typeface="Montserrat"/>
                <a:sym typeface="Montserrat"/>
              </a:rPr>
              <a:t>ul</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serveste</a:t>
            </a:r>
            <a:r>
              <a:rPr lang="en-US" sz="900" dirty="0">
                <a:solidFill>
                  <a:schemeClr val="dk2"/>
                </a:solidFill>
                <a:latin typeface="Montserrat"/>
                <a:ea typeface="Montserrat"/>
                <a:cs typeface="Montserrat"/>
                <a:sym typeface="Montserrat"/>
              </a:rPr>
              <a:t> ca un </a:t>
            </a:r>
            <a:r>
              <a:rPr lang="en-US" sz="900" dirty="0" err="1">
                <a:solidFill>
                  <a:schemeClr val="dk2"/>
                </a:solidFill>
                <a:latin typeface="Montserrat"/>
                <a:ea typeface="Montserrat"/>
                <a:cs typeface="Montserrat"/>
                <a:sym typeface="Montserrat"/>
              </a:rPr>
              <a:t>filtru</a:t>
            </a:r>
            <a:r>
              <a:rPr lang="en-US" sz="900" dirty="0">
                <a:solidFill>
                  <a:schemeClr val="dk2"/>
                </a:solidFill>
                <a:latin typeface="Montserrat"/>
                <a:ea typeface="Montserrat"/>
                <a:cs typeface="Montserrat"/>
                <a:sym typeface="Montserrat"/>
              </a:rPr>
              <a:t> de </a:t>
            </a:r>
            <a:r>
              <a:rPr lang="en-US" sz="900" dirty="0" err="1">
                <a:solidFill>
                  <a:schemeClr val="dk2"/>
                </a:solidFill>
                <a:latin typeface="Montserrat"/>
                <a:ea typeface="Montserrat"/>
                <a:cs typeface="Montserrat"/>
                <a:sym typeface="Montserrat"/>
              </a:rPr>
              <a:t>trafic</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monitorizand</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controland</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fluxul</a:t>
            </a:r>
            <a:r>
              <a:rPr lang="en-US" sz="900" dirty="0">
                <a:solidFill>
                  <a:schemeClr val="dk2"/>
                </a:solidFill>
                <a:latin typeface="Montserrat"/>
                <a:ea typeface="Montserrat"/>
                <a:cs typeface="Montserrat"/>
                <a:sym typeface="Montserrat"/>
              </a:rPr>
              <a:t> de date care intra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iese</a:t>
            </a:r>
            <a:r>
              <a:rPr lang="en-US" sz="900" dirty="0">
                <a:solidFill>
                  <a:schemeClr val="dk2"/>
                </a:solidFill>
                <a:latin typeface="Montserrat"/>
                <a:ea typeface="Montserrat"/>
                <a:cs typeface="Montserrat"/>
                <a:sym typeface="Montserrat"/>
              </a:rPr>
              <a:t> din </a:t>
            </a:r>
            <a:r>
              <a:rPr lang="en-US" sz="900" dirty="0" err="1">
                <a:solidFill>
                  <a:schemeClr val="dk2"/>
                </a:solidFill>
                <a:latin typeface="Montserrat"/>
                <a:ea typeface="Montserrat"/>
                <a:cs typeface="Montserrat"/>
                <a:sym typeface="Montserrat"/>
              </a:rPr>
              <a:t>retea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Acesta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poate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bloca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accesul</a:t>
            </a:r>
            <a:r>
              <a:rPr lang="en-US" sz="900" dirty="0">
                <a:solidFill>
                  <a:schemeClr val="dk2"/>
                </a:solidFill>
                <a:latin typeface="Montserrat"/>
                <a:ea typeface="Montserrat"/>
                <a:cs typeface="Montserrat"/>
                <a:sym typeface="Montserrat"/>
              </a:rPr>
              <a:t> la </a:t>
            </a:r>
            <a:r>
              <a:rPr lang="en-US" sz="900" dirty="0" err="1">
                <a:solidFill>
                  <a:schemeClr val="dk2"/>
                </a:solidFill>
                <a:latin typeface="Montserrat"/>
                <a:ea typeface="Montserrat"/>
                <a:cs typeface="Montserrat"/>
                <a:sym typeface="Montserrat"/>
              </a:rPr>
              <a:t>adrese</a:t>
            </a:r>
            <a:r>
              <a:rPr lang="en-US" sz="900" dirty="0">
                <a:solidFill>
                  <a:schemeClr val="dk2"/>
                </a:solidFill>
                <a:latin typeface="Montserrat"/>
                <a:ea typeface="Montserrat"/>
                <a:cs typeface="Montserrat"/>
                <a:sym typeface="Montserrat"/>
              </a:rPr>
              <a:t> IP </a:t>
            </a:r>
            <a:r>
              <a:rPr lang="en-US" sz="900" dirty="0" err="1">
                <a:solidFill>
                  <a:schemeClr val="dk2"/>
                </a:solidFill>
                <a:latin typeface="Montserrat"/>
                <a:ea typeface="Montserrat"/>
                <a:cs typeface="Montserrat"/>
                <a:sym typeface="Montserrat"/>
              </a:rPr>
              <a:t>suspecte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restrictiona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conexiunile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neautorizate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permite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doar</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accesul</a:t>
            </a:r>
            <a:r>
              <a:rPr lang="en-US" sz="900" dirty="0">
                <a:solidFill>
                  <a:schemeClr val="dk2"/>
                </a:solidFill>
                <a:latin typeface="Montserrat"/>
                <a:ea typeface="Montserrat"/>
                <a:cs typeface="Montserrat"/>
                <a:sym typeface="Montserrat"/>
              </a:rPr>
              <a:t> la </a:t>
            </a:r>
            <a:r>
              <a:rPr lang="en-US" sz="900" dirty="0" err="1">
                <a:solidFill>
                  <a:schemeClr val="dk2"/>
                </a:solidFill>
                <a:latin typeface="Montserrat"/>
                <a:ea typeface="Montserrat"/>
                <a:cs typeface="Montserrat"/>
                <a:sym typeface="Montserrat"/>
              </a:rPr>
              <a:t>serviciile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porturile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aprobate</a:t>
            </a:r>
            <a:r>
              <a:rPr lang="en-US" sz="900" dirty="0">
                <a:solidFill>
                  <a:schemeClr val="dk2"/>
                </a:solidFill>
                <a:latin typeface="Montserrat"/>
                <a:ea typeface="Montserrat"/>
                <a:cs typeface="Montserrat"/>
                <a:sym typeface="Montserrat"/>
              </a:rPr>
              <a:t>. Pe de </a:t>
            </a:r>
            <a:r>
              <a:rPr lang="en-US" sz="900" dirty="0" err="1">
                <a:solidFill>
                  <a:schemeClr val="dk2"/>
                </a:solidFill>
                <a:latin typeface="Montserrat"/>
                <a:ea typeface="Montserrat"/>
                <a:cs typeface="Montserrat"/>
                <a:sym typeface="Montserrat"/>
              </a:rPr>
              <a:t>alta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parte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antivirusul</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detecteaza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elimina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amenintarile</a:t>
            </a:r>
            <a:r>
              <a:rPr lang="en-US" sz="900" dirty="0">
                <a:solidFill>
                  <a:schemeClr val="dk2"/>
                </a:solidFill>
                <a:latin typeface="Montserrat"/>
                <a:ea typeface="Montserrat"/>
                <a:cs typeface="Montserrat"/>
                <a:sym typeface="Montserrat"/>
              </a:rPr>
              <a:t> de </a:t>
            </a:r>
            <a:r>
              <a:rPr lang="en-US" sz="900" dirty="0" err="1">
                <a:solidFill>
                  <a:schemeClr val="dk2"/>
                </a:solidFill>
                <a:latin typeface="Montserrat"/>
                <a:ea typeface="Montserrat"/>
                <a:cs typeface="Montserrat"/>
                <a:sym typeface="Montserrat"/>
              </a:rPr>
              <a:t>securitate</a:t>
            </a:r>
            <a:r>
              <a:rPr lang="en-US" sz="900" dirty="0">
                <a:solidFill>
                  <a:schemeClr val="dk2"/>
                </a:solidFill>
                <a:latin typeface="Montserrat"/>
                <a:ea typeface="Montserrat"/>
                <a:cs typeface="Montserrat"/>
                <a:sym typeface="Montserrat"/>
              </a:rPr>
              <a:t>, cum </a:t>
            </a:r>
            <a:r>
              <a:rPr lang="en-US" sz="900" dirty="0" err="1">
                <a:solidFill>
                  <a:schemeClr val="dk2"/>
                </a:solidFill>
                <a:latin typeface="Montserrat"/>
                <a:ea typeface="Montserrat"/>
                <a:cs typeface="Montserrat"/>
                <a:sym typeface="Montserrat"/>
              </a:rPr>
              <a:t>ar</a:t>
            </a:r>
            <a:r>
              <a:rPr lang="en-US" sz="900" dirty="0">
                <a:solidFill>
                  <a:schemeClr val="dk2"/>
                </a:solidFill>
                <a:latin typeface="Montserrat"/>
                <a:ea typeface="Montserrat"/>
                <a:cs typeface="Montserrat"/>
                <a:sym typeface="Montserrat"/>
              </a:rPr>
              <a:t> fi </a:t>
            </a:r>
            <a:r>
              <a:rPr lang="en-US" sz="900" dirty="0" err="1">
                <a:solidFill>
                  <a:schemeClr val="dk2"/>
                </a:solidFill>
                <a:latin typeface="Montserrat"/>
                <a:ea typeface="Montserrat"/>
                <a:cs typeface="Montserrat"/>
                <a:sym typeface="Montserrat"/>
              </a:rPr>
              <a:t>virusii</a:t>
            </a:r>
            <a:r>
              <a:rPr lang="en-US" sz="900" dirty="0">
                <a:solidFill>
                  <a:schemeClr val="dk2"/>
                </a:solidFill>
                <a:latin typeface="Montserrat"/>
                <a:ea typeface="Montserrat"/>
                <a:cs typeface="Montserrat"/>
                <a:sym typeface="Montserrat"/>
              </a:rPr>
              <a:t>, malware-</a:t>
            </a:r>
            <a:r>
              <a:rPr lang="en-US" sz="900" dirty="0" err="1">
                <a:solidFill>
                  <a:schemeClr val="dk2"/>
                </a:solidFill>
                <a:latin typeface="Montserrat"/>
                <a:ea typeface="Montserrat"/>
                <a:cs typeface="Montserrat"/>
                <a:sym typeface="Montserrat"/>
              </a:rPr>
              <a:t>ul</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spyware-</a:t>
            </a:r>
            <a:r>
              <a:rPr lang="en-US" sz="900" dirty="0" err="1">
                <a:solidFill>
                  <a:schemeClr val="dk2"/>
                </a:solidFill>
                <a:latin typeface="Montserrat"/>
                <a:ea typeface="Montserrat"/>
                <a:cs typeface="Montserrat"/>
                <a:sym typeface="Montserrat"/>
              </a:rPr>
              <a:t>ul</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protejand</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astfel</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sistemul</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impotriva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infectiilor</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 </a:t>
            </a:r>
            <a:r>
              <a:rPr lang="en-US" sz="900" dirty="0" err="1">
                <a:solidFill>
                  <a:schemeClr val="dk2"/>
                </a:solidFill>
                <a:latin typeface="Montserrat"/>
                <a:ea typeface="Montserrat"/>
                <a:cs typeface="Montserrat"/>
                <a:sym typeface="Montserrat"/>
              </a:rPr>
              <a:t>compromiterii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datelor</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Implementarea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atat</a:t>
            </a:r>
            <a:r>
              <a:rPr lang="en-US" sz="900" dirty="0">
                <a:solidFill>
                  <a:schemeClr val="dk2"/>
                </a:solidFill>
                <a:latin typeface="Montserrat"/>
                <a:ea typeface="Montserrat"/>
                <a:cs typeface="Montserrat"/>
                <a:sym typeface="Montserrat"/>
              </a:rPr>
              <a:t> a </a:t>
            </a:r>
            <a:r>
              <a:rPr lang="en-US" sz="900" dirty="0" err="1">
                <a:solidFill>
                  <a:schemeClr val="dk2"/>
                </a:solidFill>
                <a:latin typeface="Montserrat"/>
                <a:ea typeface="Montserrat"/>
                <a:cs typeface="Montserrat"/>
                <a:sym typeface="Montserrat"/>
              </a:rPr>
              <a:t>unui</a:t>
            </a:r>
            <a:r>
              <a:rPr lang="en-US" sz="900" dirty="0">
                <a:solidFill>
                  <a:schemeClr val="dk2"/>
                </a:solidFill>
                <a:latin typeface="Montserrat"/>
                <a:ea typeface="Montserrat"/>
                <a:cs typeface="Montserrat"/>
                <a:sym typeface="Montserrat"/>
              </a:rPr>
              <a:t> firewall, cat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 </a:t>
            </a:r>
            <a:r>
              <a:rPr lang="en-US" sz="900" dirty="0" err="1">
                <a:solidFill>
                  <a:schemeClr val="dk2"/>
                </a:solidFill>
                <a:latin typeface="Montserrat"/>
                <a:ea typeface="Montserrat"/>
                <a:cs typeface="Montserrat"/>
                <a:sym typeface="Montserrat"/>
              </a:rPr>
              <a:t>unui</a:t>
            </a:r>
            <a:r>
              <a:rPr lang="en-US" sz="900" dirty="0">
                <a:solidFill>
                  <a:schemeClr val="dk2"/>
                </a:solidFill>
                <a:latin typeface="Montserrat"/>
                <a:ea typeface="Montserrat"/>
                <a:cs typeface="Montserrat"/>
                <a:sym typeface="Montserrat"/>
              </a:rPr>
              <a:t> antivirus </a:t>
            </a:r>
            <a:r>
              <a:rPr lang="en-US" sz="900" dirty="0" err="1">
                <a:solidFill>
                  <a:schemeClr val="dk2"/>
                </a:solidFill>
                <a:latin typeface="Montserrat"/>
                <a:ea typeface="Montserrat"/>
                <a:cs typeface="Montserrat"/>
                <a:sym typeface="Montserrat"/>
              </a:rPr>
              <a:t>este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cruciala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pentru</a:t>
            </a:r>
            <a:r>
              <a:rPr lang="en-US" sz="900" dirty="0">
                <a:solidFill>
                  <a:schemeClr val="dk2"/>
                </a:solidFill>
                <a:latin typeface="Montserrat"/>
                <a:ea typeface="Montserrat"/>
                <a:cs typeface="Montserrat"/>
                <a:sym typeface="Montserrat"/>
              </a:rPr>
              <a:t> a </a:t>
            </a:r>
            <a:r>
              <a:rPr lang="en-US" sz="900" dirty="0" err="1">
                <a:solidFill>
                  <a:schemeClr val="dk2"/>
                </a:solidFill>
                <a:latin typeface="Montserrat"/>
                <a:ea typeface="Montserrat"/>
                <a:cs typeface="Montserrat"/>
                <a:sym typeface="Montserrat"/>
              </a:rPr>
              <a:t>crea</a:t>
            </a:r>
            <a:r>
              <a:rPr lang="en-US" sz="900" dirty="0">
                <a:solidFill>
                  <a:schemeClr val="dk2"/>
                </a:solidFill>
                <a:latin typeface="Montserrat"/>
                <a:ea typeface="Montserrat"/>
                <a:cs typeface="Montserrat"/>
                <a:sym typeface="Montserrat"/>
              </a:rPr>
              <a:t> un </a:t>
            </a:r>
            <a:r>
              <a:rPr lang="en-US" sz="900" dirty="0" err="1">
                <a:solidFill>
                  <a:schemeClr val="dk2"/>
                </a:solidFill>
                <a:latin typeface="Montserrat"/>
                <a:ea typeface="Montserrat"/>
                <a:cs typeface="Montserrat"/>
                <a:sym typeface="Montserrat"/>
              </a:rPr>
              <a:t>nivel</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suplimentar</a:t>
            </a:r>
            <a:r>
              <a:rPr lang="en-US" sz="900" dirty="0">
                <a:solidFill>
                  <a:schemeClr val="dk2"/>
                </a:solidFill>
                <a:latin typeface="Montserrat"/>
                <a:ea typeface="Montserrat"/>
                <a:cs typeface="Montserrat"/>
                <a:sym typeface="Montserrat"/>
              </a:rPr>
              <a:t> de </a:t>
            </a:r>
            <a:r>
              <a:rPr lang="en-US" sz="900" dirty="0" err="1">
                <a:solidFill>
                  <a:schemeClr val="dk2"/>
                </a:solidFill>
                <a:latin typeface="Montserrat"/>
                <a:ea typeface="Montserrat"/>
                <a:cs typeface="Montserrat"/>
                <a:sym typeface="Montserrat"/>
              </a:rPr>
              <a:t>securitate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intr</a:t>
            </a:r>
            <a:r>
              <a:rPr lang="en-US" sz="900" dirty="0">
                <a:solidFill>
                  <a:schemeClr val="dk2"/>
                </a:solidFill>
                <a:latin typeface="Montserrat"/>
                <a:ea typeface="Montserrat"/>
                <a:cs typeface="Montserrat"/>
                <a:sym typeface="Montserrat"/>
              </a:rPr>
              <a:t>-o </a:t>
            </a:r>
            <a:r>
              <a:rPr lang="en-US" sz="900" dirty="0" err="1">
                <a:solidFill>
                  <a:schemeClr val="dk2"/>
                </a:solidFill>
                <a:latin typeface="Montserrat"/>
                <a:ea typeface="Montserrat"/>
                <a:cs typeface="Montserrat"/>
                <a:sym typeface="Montserrat"/>
              </a:rPr>
              <a:t>retea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Aceste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solutii</a:t>
            </a:r>
            <a:r>
              <a:rPr lang="en-US" sz="900" dirty="0">
                <a:solidFill>
                  <a:schemeClr val="dk2"/>
                </a:solidFill>
                <a:latin typeface="Montserrat"/>
                <a:ea typeface="Montserrat"/>
                <a:cs typeface="Montserrat"/>
                <a:sym typeface="Montserrat"/>
              </a:rPr>
              <a:t> pot </a:t>
            </a:r>
            <a:r>
              <a:rPr lang="en-US" sz="900" dirty="0" err="1">
                <a:solidFill>
                  <a:schemeClr val="dk2"/>
                </a:solidFill>
                <a:latin typeface="Montserrat"/>
                <a:ea typeface="Montserrat"/>
                <a:cs typeface="Montserrat"/>
                <a:sym typeface="Montserrat"/>
              </a:rPr>
              <a:t>preveni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atacurile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cibernetice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asupra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documentelor</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electronice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inclusiv</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atacurile</a:t>
            </a:r>
            <a:r>
              <a:rPr lang="en-US" sz="900" dirty="0">
                <a:solidFill>
                  <a:schemeClr val="dk2"/>
                </a:solidFill>
                <a:latin typeface="Montserrat"/>
                <a:ea typeface="Montserrat"/>
                <a:cs typeface="Montserrat"/>
                <a:sym typeface="Montserrat"/>
              </a:rPr>
              <a:t> DDoS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infectiile</a:t>
            </a:r>
            <a:r>
              <a:rPr lang="en-US" sz="900" dirty="0">
                <a:solidFill>
                  <a:schemeClr val="dk2"/>
                </a:solidFill>
                <a:latin typeface="Montserrat"/>
                <a:ea typeface="Montserrat"/>
                <a:cs typeface="Montserrat"/>
                <a:sym typeface="Montserrat"/>
              </a:rPr>
              <a:t> cu </a:t>
            </a:r>
            <a:r>
              <a:rPr lang="en-US" sz="900" dirty="0" err="1">
                <a:solidFill>
                  <a:schemeClr val="dk2"/>
                </a:solidFill>
                <a:latin typeface="Montserrat"/>
                <a:ea typeface="Montserrat"/>
                <a:cs typeface="Montserrat"/>
                <a:sym typeface="Montserrat"/>
              </a:rPr>
              <a:t>programe</a:t>
            </a:r>
            <a:r>
              <a:rPr lang="en-US" sz="900" dirty="0">
                <a:solidFill>
                  <a:schemeClr val="dk2"/>
                </a:solidFill>
                <a:latin typeface="Montserrat"/>
                <a:ea typeface="Montserrat"/>
                <a:cs typeface="Montserrat"/>
                <a:sym typeface="Montserrat"/>
              </a:rPr>
              <a:t> malware, </a:t>
            </a:r>
            <a:r>
              <a:rPr lang="en-US" sz="900" dirty="0" err="1">
                <a:solidFill>
                  <a:schemeClr val="dk2"/>
                </a:solidFill>
                <a:latin typeface="Montserrat"/>
                <a:ea typeface="Montserrat"/>
                <a:cs typeface="Montserrat"/>
                <a:sym typeface="Montserrat"/>
              </a:rPr>
              <a:t>asigurand</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astfel</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integritatea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confidentialitatea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datelor</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Prin</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utilizarea</a:t>
            </a:r>
            <a:r>
              <a:rPr lang="en-US" sz="900" dirty="0">
                <a:solidFill>
                  <a:schemeClr val="dk2"/>
                </a:solidFill>
                <a:latin typeface="Montserrat"/>
                <a:ea typeface="Montserrat"/>
                <a:cs typeface="Montserrat"/>
                <a:sym typeface="Montserrat"/>
              </a:rPr>
              <a:t> firewall-</a:t>
            </a:r>
            <a:r>
              <a:rPr lang="en-US" sz="900" dirty="0" err="1">
                <a:solidFill>
                  <a:schemeClr val="dk2"/>
                </a:solidFill>
                <a:latin typeface="Montserrat"/>
                <a:ea typeface="Montserrat"/>
                <a:cs typeface="Montserrat"/>
                <a:sym typeface="Montserrat"/>
              </a:rPr>
              <a:t>ului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antivirusului</a:t>
            </a:r>
            <a:r>
              <a:rPr lang="en-US" sz="900" dirty="0">
                <a:solidFill>
                  <a:schemeClr val="dk2"/>
                </a:solidFill>
                <a:latin typeface="Montserrat"/>
                <a:ea typeface="Montserrat"/>
                <a:cs typeface="Montserrat"/>
                <a:sym typeface="Montserrat"/>
              </a:rPr>
              <a:t>, se </a:t>
            </a:r>
            <a:r>
              <a:rPr lang="en-US" sz="900" dirty="0" err="1">
                <a:solidFill>
                  <a:schemeClr val="dk2"/>
                </a:solidFill>
                <a:latin typeface="Montserrat"/>
                <a:ea typeface="Montserrat"/>
                <a:cs typeface="Montserrat"/>
                <a:sym typeface="Montserrat"/>
              </a:rPr>
              <a:t>poate</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asigura</a:t>
            </a:r>
            <a:r>
              <a:rPr lang="en-US" sz="900" dirty="0">
                <a:solidFill>
                  <a:schemeClr val="dk2"/>
                </a:solidFill>
                <a:latin typeface="Montserrat"/>
                <a:ea typeface="Montserrat"/>
                <a:cs typeface="Montserrat"/>
                <a:sym typeface="Montserrat"/>
              </a:rPr>
              <a:t> un </a:t>
            </a:r>
            <a:r>
              <a:rPr lang="en-US" sz="900" dirty="0" err="1">
                <a:solidFill>
                  <a:schemeClr val="dk2"/>
                </a:solidFill>
                <a:latin typeface="Montserrat"/>
                <a:ea typeface="Montserrat"/>
                <a:cs typeface="Montserrat"/>
                <a:sym typeface="Montserrat"/>
              </a:rPr>
              <a:t>mediu</a:t>
            </a:r>
            <a:r>
              <a:rPr lang="en-US" sz="900" dirty="0">
                <a:solidFill>
                  <a:schemeClr val="dk2"/>
                </a:solidFill>
                <a:latin typeface="Montserrat"/>
                <a:ea typeface="Montserrat"/>
                <a:cs typeface="Montserrat"/>
                <a:sym typeface="Montserrat"/>
              </a:rPr>
              <a:t> informatic </a:t>
            </a:r>
            <a:r>
              <a:rPr lang="en-US" sz="900" dirty="0" err="1">
                <a:solidFill>
                  <a:schemeClr val="dk2"/>
                </a:solidFill>
                <a:latin typeface="Montserrat"/>
                <a:ea typeface="Montserrat"/>
                <a:cs typeface="Montserrat"/>
                <a:sym typeface="Montserrat"/>
              </a:rPr>
              <a:t>mai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sigur</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si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mai</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protejat</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impotriva</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amenintarilor</a:t>
            </a:r>
            <a:r>
              <a:rPr lang="en-US" sz="900" dirty="0">
                <a:solidFill>
                  <a:schemeClr val="dk2"/>
                </a:solidFill>
                <a:latin typeface="Montserrat"/>
                <a:ea typeface="Montserrat"/>
                <a:cs typeface="Montserrat"/>
                <a:sym typeface="Montserrat"/>
              </a:rPr>
              <a:t> </a:t>
            </a:r>
            <a:r>
              <a:rPr lang="en-US" sz="900" dirty="0" err="1">
                <a:solidFill>
                  <a:schemeClr val="dk2"/>
                </a:solidFill>
                <a:latin typeface="Montserrat"/>
                <a:ea typeface="Montserrat"/>
                <a:cs typeface="Montserrat"/>
                <a:sym typeface="Montserrat"/>
              </a:rPr>
              <a:t>cibernetice</a:t>
            </a:r>
            <a:r>
              <a:rPr lang="en-US" sz="900" dirty="0">
                <a:solidFill>
                  <a:schemeClr val="dk2"/>
                </a:solidFill>
                <a:latin typeface="Montserrat"/>
                <a:ea typeface="Montserrat"/>
                <a:cs typeface="Montserrat"/>
                <a:sym typeface="Montserrat"/>
              </a:rPr>
              <a:t>.</a:t>
            </a:r>
          </a:p>
          <a:p>
            <a:pPr marL="0" lvl="0" indent="0" algn="l" rtl="0">
              <a:spcBef>
                <a:spcPts val="0"/>
              </a:spcBef>
              <a:spcAft>
                <a:spcPts val="0"/>
              </a:spcAft>
              <a:buNone/>
            </a:pPr>
            <a:endParaRPr lang="en-US" sz="900" dirty="0">
              <a:solidFill>
                <a:schemeClr val="dk2"/>
              </a:solidFill>
              <a:latin typeface="Montserrat"/>
              <a:ea typeface="Montserrat"/>
              <a:cs typeface="Montserrat"/>
              <a:sym typeface="Montserrat"/>
            </a:endParaRPr>
          </a:p>
          <a:p>
            <a:pPr marL="0" lvl="0" indent="0" algn="l" rtl="0">
              <a:spcBef>
                <a:spcPts val="0"/>
              </a:spcBef>
              <a:spcAft>
                <a:spcPts val="0"/>
              </a:spcAft>
              <a:buNone/>
            </a:pPr>
            <a:endParaRPr lang="en-US" sz="900" dirty="0">
              <a:solidFill>
                <a:schemeClr val="dk2"/>
              </a:solidFill>
              <a:latin typeface="Montserrat"/>
              <a:ea typeface="Montserrat"/>
              <a:cs typeface="Montserrat"/>
              <a:sym typeface="Montserrat"/>
            </a:endParaRPr>
          </a:p>
          <a:p>
            <a:pPr marL="0" lvl="0" indent="0" algn="l" rtl="0">
              <a:spcBef>
                <a:spcPts val="0"/>
              </a:spcBef>
              <a:spcAft>
                <a:spcPts val="0"/>
              </a:spcAft>
              <a:buNone/>
            </a:pPr>
            <a:endParaRPr lang="en-US" sz="900" dirty="0">
              <a:solidFill>
                <a:schemeClr val="dk2"/>
              </a:solidFill>
              <a:latin typeface="Montserrat"/>
              <a:ea typeface="Montserrat"/>
              <a:cs typeface="Montserrat"/>
              <a:sym typeface="Montserrat"/>
            </a:endParaRPr>
          </a:p>
          <a:p>
            <a:pPr marL="0" lvl="0" indent="0" algn="l" rtl="0">
              <a:spcBef>
                <a:spcPts val="0"/>
              </a:spcBef>
              <a:spcAft>
                <a:spcPts val="0"/>
              </a:spcAft>
              <a:buNone/>
            </a:pPr>
            <a:endParaRPr lang="en-US" sz="900" dirty="0">
              <a:solidFill>
                <a:schemeClr val="dk2"/>
              </a:solidFill>
              <a:latin typeface="Montserrat"/>
              <a:ea typeface="Montserrat"/>
              <a:cs typeface="Montserrat"/>
              <a:sym typeface="Montserrat"/>
            </a:endParaRPr>
          </a:p>
        </p:txBody>
      </p:sp>
      <p:sp>
        <p:nvSpPr>
          <p:cNvPr id="8" name="Google Shape;589;p71">
            <a:extLst>
              <a:ext uri="{FF2B5EF4-FFF2-40B4-BE49-F238E27FC236}">
                <a16:creationId xmlns:a16="http://schemas.microsoft.com/office/drawing/2014/main" id="{F44793CA-FD94-7B07-56F2-B91A0B66974A}"/>
              </a:ext>
            </a:extLst>
          </p:cNvPr>
          <p:cNvSpPr txBox="1"/>
          <p:nvPr/>
        </p:nvSpPr>
        <p:spPr>
          <a:xfrm>
            <a:off x="2711524" y="2947751"/>
            <a:ext cx="3422576" cy="492600"/>
          </a:xfrm>
          <a:prstGeom prst="rect">
            <a:avLst/>
          </a:prstGeom>
          <a:noFill/>
          <a:ln>
            <a:noFill/>
          </a:ln>
        </p:spPr>
        <p:txBody>
          <a:bodyPr spcFirstLastPara="1" wrap="square" lIns="91425" tIns="91425" rIns="91425" bIns="91425" anchor="t" anchorCtr="0">
            <a:noAutofit/>
          </a:bodyPr>
          <a:lstStyle/>
          <a:p>
            <a:r>
              <a:rPr lang="en-US" kern="0" dirty="0">
                <a:solidFill>
                  <a:schemeClr val="tx1"/>
                </a:solidFill>
                <a:effectLst/>
                <a:latin typeface="Montserrat" panose="00000500000000000000" pitchFamily="2" charset="0"/>
                <a:ea typeface="Calibri" panose="020F0502020204030204" pitchFamily="34" charset="0"/>
                <a:cs typeface="Times New Roman" panose="02020603050405020304" pitchFamily="18" charset="0"/>
              </a:rPr>
              <a:t>Firewall &amp; Antivirus</a:t>
            </a:r>
            <a:endParaRPr dirty="0">
              <a:solidFill>
                <a:schemeClr val="tx1"/>
              </a:solidFill>
              <a:latin typeface="Montserrat" panose="00000500000000000000" pitchFamily="2" charset="0"/>
              <a:ea typeface="Vidaloka"/>
              <a:cs typeface="Vidaloka"/>
              <a:sym typeface="Vidaloka"/>
            </a:endParaRPr>
          </a:p>
        </p:txBody>
      </p:sp>
    </p:spTree>
    <p:extLst>
      <p:ext uri="{BB962C8B-B14F-4D97-AF65-F5344CB8AC3E}">
        <p14:creationId xmlns:p14="http://schemas.microsoft.com/office/powerpoint/2010/main" val="17113091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8"/>
          <p:cNvSpPr txBox="1">
            <a:spLocks noGrp="1"/>
          </p:cNvSpPr>
          <p:nvPr>
            <p:ph type="title"/>
          </p:nvPr>
        </p:nvSpPr>
        <p:spPr>
          <a:xfrm>
            <a:off x="1814909" y="440600"/>
            <a:ext cx="803750" cy="370250"/>
          </a:xfrm>
          <a:prstGeom prst="rect">
            <a:avLst/>
          </a:prstGeom>
        </p:spPr>
        <p:txBody>
          <a:bodyPr spcFirstLastPara="1" wrap="square" lIns="91425" tIns="91425" rIns="91425" bIns="91425" anchor="t" anchorCtr="0">
            <a:noAutofit/>
          </a:bodyPr>
          <a:lstStyle/>
          <a:p>
            <a:pPr lvl="0"/>
            <a:r>
              <a:rPr lang="en-US" sz="1400" dirty="0">
                <a:latin typeface="Montserrat" panose="00000500000000000000" pitchFamily="2" charset="0"/>
              </a:rPr>
              <a:t>VPN</a:t>
            </a:r>
            <a:endParaRPr sz="1400" dirty="0">
              <a:latin typeface="Montserrat" panose="00000500000000000000" pitchFamily="2" charset="0"/>
            </a:endParaRPr>
          </a:p>
        </p:txBody>
      </p:sp>
      <p:sp>
        <p:nvSpPr>
          <p:cNvPr id="8" name="TextBox 7">
            <a:extLst>
              <a:ext uri="{FF2B5EF4-FFF2-40B4-BE49-F238E27FC236}">
                <a16:creationId xmlns:a16="http://schemas.microsoft.com/office/drawing/2014/main" id="{B19E7B63-595C-C4E5-D73A-58C1EC1D0CE6}"/>
              </a:ext>
            </a:extLst>
          </p:cNvPr>
          <p:cNvSpPr txBox="1"/>
          <p:nvPr/>
        </p:nvSpPr>
        <p:spPr>
          <a:xfrm>
            <a:off x="531575" y="876300"/>
            <a:ext cx="3536950" cy="2031325"/>
          </a:xfrm>
          <a:prstGeom prst="rect">
            <a:avLst/>
          </a:prstGeom>
          <a:noFill/>
        </p:spPr>
        <p:txBody>
          <a:bodyPr wrap="square" rtlCol="0">
            <a:spAutoFit/>
          </a:bodyPr>
          <a:lstStyle/>
          <a:p>
            <a:pPr marL="0" marR="0">
              <a:spcBef>
                <a:spcPts val="0"/>
              </a:spcBef>
              <a:spcAft>
                <a:spcPts val="0"/>
              </a:spcAft>
            </a:pPr>
            <a:r>
              <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rPr>
              <a:t>O retea privata virtuala (VPN), este o conexiune criptata pe internet de la un dispozitiv la o retea. Conexiunea criptata ajuta la asigurarea transmiterii in siguranta a datelor sensibile. Aceasta impiedica persoanele neautorizate sa acceseze traficul si permite utilizatorului sa isi desfasoare activitatea la distanta. Tehnologia VPN este utilizata pe scara larga in mediile corporative. </a:t>
            </a:r>
            <a:endParaRPr lang="en-US"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endParaRPr>
          </a:p>
          <a:p>
            <a:pPr marL="0" marR="0">
              <a:spcBef>
                <a:spcPts val="0"/>
              </a:spcBef>
              <a:spcAft>
                <a:spcPts val="0"/>
              </a:spcAft>
            </a:pPr>
            <a:r>
              <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rPr>
              <a:t> </a:t>
            </a:r>
            <a:endParaRPr lang="en-US"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endParaRPr>
          </a:p>
          <a:p>
            <a:pPr marL="0" marR="0">
              <a:spcBef>
                <a:spcPts val="0"/>
              </a:spcBef>
              <a:spcAft>
                <a:spcPts val="0"/>
              </a:spcAft>
            </a:pPr>
            <a:r>
              <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rPr>
              <a:t>VPN-ul poate fi utilizat pentru a securiza documentele electronice prin crearea unui canal sigur de comunicare intre dispozitivul utilizatorului si serverul VPN. Acest lucru face posibila transmiterea de informatii sensibile din cadrul fisierelor fara a exista riscul ca acestea sa fie interceptate.</a:t>
            </a:r>
            <a:endParaRPr lang="en-US"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endParaRPr>
          </a:p>
        </p:txBody>
      </p:sp>
      <p:pic>
        <p:nvPicPr>
          <p:cNvPr id="2050" name="Picture 2" descr="How Does A VPN Work? - Security Boulevard">
            <a:extLst>
              <a:ext uri="{FF2B5EF4-FFF2-40B4-BE49-F238E27FC236}">
                <a16:creationId xmlns:a16="http://schemas.microsoft.com/office/drawing/2014/main" id="{031CE641-1405-FCBF-BB47-72C8264773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600" y="2973075"/>
            <a:ext cx="2706368" cy="1508800"/>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565;p68">
            <a:extLst>
              <a:ext uri="{FF2B5EF4-FFF2-40B4-BE49-F238E27FC236}">
                <a16:creationId xmlns:a16="http://schemas.microsoft.com/office/drawing/2014/main" id="{FB8D9FAF-0C14-E6B6-35CB-2228BC5B22AA}"/>
              </a:ext>
            </a:extLst>
          </p:cNvPr>
          <p:cNvSpPr txBox="1">
            <a:spLocks/>
          </p:cNvSpPr>
          <p:nvPr/>
        </p:nvSpPr>
        <p:spPr>
          <a:xfrm>
            <a:off x="5116908" y="440600"/>
            <a:ext cx="3093642" cy="3702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9000"/>
              <a:buFont typeface="Vidaloka"/>
              <a:buNone/>
              <a:defRPr sz="90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9pPr>
          </a:lstStyle>
          <a:p>
            <a:r>
              <a:rPr lang="en-US" sz="1400" dirty="0">
                <a:latin typeface="Montserrat" panose="00000500000000000000" pitchFamily="2" charset="0"/>
              </a:rPr>
              <a:t>Backup </a:t>
            </a:r>
            <a:r>
              <a:rPr lang="en-US" sz="1400" dirty="0" err="1">
                <a:latin typeface="Montserrat" panose="00000500000000000000" pitchFamily="2" charset="0"/>
              </a:rPr>
              <a:t>si</a:t>
            </a:r>
            <a:r>
              <a:rPr lang="en-US" sz="1400" dirty="0">
                <a:latin typeface="Montserrat" panose="00000500000000000000" pitchFamily="2" charset="0"/>
              </a:rPr>
              <a:t> </a:t>
            </a:r>
            <a:r>
              <a:rPr lang="en-US" sz="1400" dirty="0" err="1">
                <a:latin typeface="Montserrat" panose="00000500000000000000" pitchFamily="2" charset="0"/>
              </a:rPr>
              <a:t>recuperarea</a:t>
            </a:r>
            <a:r>
              <a:rPr lang="en-US" sz="1400" dirty="0">
                <a:latin typeface="Montserrat" panose="00000500000000000000" pitchFamily="2" charset="0"/>
              </a:rPr>
              <a:t> </a:t>
            </a:r>
            <a:r>
              <a:rPr lang="en-US" sz="1400" dirty="0" err="1">
                <a:latin typeface="Montserrat" panose="00000500000000000000" pitchFamily="2" charset="0"/>
              </a:rPr>
              <a:t>datelor</a:t>
            </a:r>
            <a:endParaRPr lang="en-US" sz="1400" dirty="0">
              <a:latin typeface="Montserrat" panose="00000500000000000000" pitchFamily="2" charset="0"/>
            </a:endParaRPr>
          </a:p>
        </p:txBody>
      </p:sp>
      <p:sp>
        <p:nvSpPr>
          <p:cNvPr id="10" name="TextBox 9">
            <a:extLst>
              <a:ext uri="{FF2B5EF4-FFF2-40B4-BE49-F238E27FC236}">
                <a16:creationId xmlns:a16="http://schemas.microsoft.com/office/drawing/2014/main" id="{FA061CCF-B797-3A6B-4CFE-F4FFF46ACCD1}"/>
              </a:ext>
            </a:extLst>
          </p:cNvPr>
          <p:cNvSpPr txBox="1"/>
          <p:nvPr/>
        </p:nvSpPr>
        <p:spPr>
          <a:xfrm>
            <a:off x="4895254" y="876300"/>
            <a:ext cx="3536950" cy="2446824"/>
          </a:xfrm>
          <a:prstGeom prst="rect">
            <a:avLst/>
          </a:prstGeom>
          <a:noFill/>
        </p:spPr>
        <p:txBody>
          <a:bodyPr wrap="square" rtlCol="0">
            <a:spAutoFit/>
          </a:bodyPr>
          <a:lstStyle/>
          <a:p>
            <a:pPr marL="0" marR="0">
              <a:spcBef>
                <a:spcPts val="0"/>
              </a:spcBef>
              <a:spcAft>
                <a:spcPts val="0"/>
              </a:spcAft>
            </a:pPr>
            <a:r>
              <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rPr>
              <a:t>Backup-ul si recuperarea datelor sunt vitale pentru securitatea documentelor electronice. Backup-ul consta in realizarea unei copii a datelor importante intr-o locatie alternativa, pentru a putea fi recuperate in caz de pierdere sau deteriorare. Testele de backup si recuperare sunt utilizate pentru a asigura o recuperare rapida si fiabila a datelor. Exista diferite metode de backup, precum local, offline si off-site (in cloud). Recuperarea datelor implica restabilirea datelor pierdute sau deteriorate, de obicei de la o copie de rezerva. Este important sa se realizeze backup-ul regulat al datelor si sa se ia in considerare diferitele optiuni de stocare si recuperare a documentelor electronice.</a:t>
            </a:r>
          </a:p>
          <a:p>
            <a:pPr marL="0" marR="0">
              <a:spcBef>
                <a:spcPts val="0"/>
              </a:spcBef>
              <a:spcAft>
                <a:spcPts val="0"/>
              </a:spcAft>
            </a:pPr>
            <a:endPar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endParaRPr>
          </a:p>
          <a:p>
            <a:pPr marL="0" marR="0">
              <a:spcBef>
                <a:spcPts val="0"/>
              </a:spcBef>
              <a:spcAft>
                <a:spcPts val="0"/>
              </a:spcAft>
            </a:pPr>
            <a:endPar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endParaRPr>
          </a:p>
          <a:p>
            <a:pPr marL="0" marR="0">
              <a:spcBef>
                <a:spcPts val="0"/>
              </a:spcBef>
              <a:spcAft>
                <a:spcPts val="0"/>
              </a:spcAft>
            </a:pPr>
            <a:endPar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endParaRPr>
          </a:p>
          <a:p>
            <a:pPr marL="0" marR="0">
              <a:spcBef>
                <a:spcPts val="0"/>
              </a:spcBef>
              <a:spcAft>
                <a:spcPts val="0"/>
              </a:spcAft>
            </a:pPr>
            <a:endPar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11" name="Google Shape;565;p68">
            <a:extLst>
              <a:ext uri="{FF2B5EF4-FFF2-40B4-BE49-F238E27FC236}">
                <a16:creationId xmlns:a16="http://schemas.microsoft.com/office/drawing/2014/main" id="{5DA2E500-F2CC-255A-4139-B48149027C78}"/>
              </a:ext>
            </a:extLst>
          </p:cNvPr>
          <p:cNvSpPr txBox="1">
            <a:spLocks/>
          </p:cNvSpPr>
          <p:nvPr/>
        </p:nvSpPr>
        <p:spPr>
          <a:xfrm>
            <a:off x="3874934" y="2864450"/>
            <a:ext cx="5269066" cy="3702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9000"/>
              <a:buFont typeface="Vidaloka"/>
              <a:buNone/>
              <a:defRPr sz="90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9000"/>
              <a:buFont typeface="Arial"/>
              <a:buNone/>
              <a:defRPr sz="9000" b="0" i="1" u="none" strike="noStrike" cap="none">
                <a:solidFill>
                  <a:schemeClr val="dk1"/>
                </a:solidFill>
                <a:latin typeface="Arial"/>
                <a:ea typeface="Arial"/>
                <a:cs typeface="Arial"/>
                <a:sym typeface="Arial"/>
              </a:defRPr>
            </a:lvl9pPr>
          </a:lstStyle>
          <a:p>
            <a:r>
              <a:rPr lang="en-US" sz="1400" dirty="0" err="1">
                <a:latin typeface="Montserrat" panose="00000500000000000000" pitchFamily="2" charset="0"/>
              </a:rPr>
              <a:t>Protectia</a:t>
            </a:r>
            <a:r>
              <a:rPr lang="en-US" sz="1400" dirty="0">
                <a:latin typeface="Montserrat" panose="00000500000000000000" pitchFamily="2" charset="0"/>
              </a:rPr>
              <a:t> </a:t>
            </a:r>
            <a:r>
              <a:rPr lang="en-US" sz="1400" dirty="0" err="1">
                <a:latin typeface="Montserrat" panose="00000500000000000000" pitchFamily="2" charset="0"/>
              </a:rPr>
              <a:t>datelor</a:t>
            </a:r>
            <a:r>
              <a:rPr lang="en-US" sz="1400" dirty="0">
                <a:latin typeface="Montserrat" panose="00000500000000000000" pitchFamily="2" charset="0"/>
              </a:rPr>
              <a:t> </a:t>
            </a:r>
            <a:r>
              <a:rPr lang="en-US" sz="1400" dirty="0" err="1">
                <a:latin typeface="Montserrat" panose="00000500000000000000" pitchFamily="2" charset="0"/>
              </a:rPr>
              <a:t>personale</a:t>
            </a:r>
            <a:r>
              <a:rPr lang="en-US" sz="1400" dirty="0">
                <a:latin typeface="Montserrat" panose="00000500000000000000" pitchFamily="2" charset="0"/>
              </a:rPr>
              <a:t> </a:t>
            </a:r>
            <a:r>
              <a:rPr lang="en-US" sz="1400" dirty="0" err="1">
                <a:latin typeface="Montserrat" panose="00000500000000000000" pitchFamily="2" charset="0"/>
              </a:rPr>
              <a:t>si</a:t>
            </a:r>
            <a:r>
              <a:rPr lang="en-US" sz="1400" dirty="0">
                <a:latin typeface="Montserrat" panose="00000500000000000000" pitchFamily="2" charset="0"/>
              </a:rPr>
              <a:t> a </a:t>
            </a:r>
            <a:r>
              <a:rPr lang="en-US" sz="1400" dirty="0" err="1">
                <a:latin typeface="Montserrat" panose="00000500000000000000" pitchFamily="2" charset="0"/>
              </a:rPr>
              <a:t>confidentialitatii</a:t>
            </a:r>
            <a:endParaRPr lang="en-US" sz="1400" dirty="0">
              <a:latin typeface="Montserrat" panose="00000500000000000000" pitchFamily="2" charset="0"/>
            </a:endParaRPr>
          </a:p>
        </p:txBody>
      </p:sp>
      <p:sp>
        <p:nvSpPr>
          <p:cNvPr id="12" name="TextBox 11">
            <a:extLst>
              <a:ext uri="{FF2B5EF4-FFF2-40B4-BE49-F238E27FC236}">
                <a16:creationId xmlns:a16="http://schemas.microsoft.com/office/drawing/2014/main" id="{41F2AFFF-FFA2-1141-AC14-18701ADA9EE2}"/>
              </a:ext>
            </a:extLst>
          </p:cNvPr>
          <p:cNvSpPr txBox="1"/>
          <p:nvPr/>
        </p:nvSpPr>
        <p:spPr>
          <a:xfrm>
            <a:off x="3674825" y="3320787"/>
            <a:ext cx="5107226" cy="1892826"/>
          </a:xfrm>
          <a:prstGeom prst="rect">
            <a:avLst/>
          </a:prstGeom>
          <a:noFill/>
        </p:spPr>
        <p:txBody>
          <a:bodyPr wrap="square" rtlCol="0">
            <a:spAutoFit/>
          </a:bodyPr>
          <a:lstStyle/>
          <a:p>
            <a:pPr marL="0" marR="0">
              <a:spcBef>
                <a:spcPts val="0"/>
              </a:spcBef>
              <a:spcAft>
                <a:spcPts val="0"/>
              </a:spcAft>
            </a:pPr>
            <a:r>
              <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rPr>
              <a:t>Protejarea documentelor cu o parola este o metoda de securizare a informatiilor personale sau confidentiale. Utilizarea unei parole restrictioneaza accesul si permite doar utilizatorilor autorizati sa acceseze si sa vizualizeze documentele. Parolele trebuie sa fie puternice si complexe, evitand parolele slabe. Documentele Office (versiunile noi) sunt criptate cu AES 256 de biti, iar PDF-urile pot fi protejate prin parole de deschidere si parole de permisiune. Cu toate acestea, utilizarea doar a parolelor nu garanteaza securitatea completa, iar exista riscul ca parolele slabe sa fie sparte. Este important sa se ia in considerare si alte metode de securitate, cum ar fi criptarea si gestionarea accesului.</a:t>
            </a:r>
          </a:p>
          <a:p>
            <a:pPr marL="0" marR="0">
              <a:spcBef>
                <a:spcPts val="0"/>
              </a:spcBef>
              <a:spcAft>
                <a:spcPts val="0"/>
              </a:spcAft>
            </a:pPr>
            <a:endPar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endParaRPr>
          </a:p>
          <a:p>
            <a:pPr marL="0" marR="0">
              <a:spcBef>
                <a:spcPts val="0"/>
              </a:spcBef>
              <a:spcAft>
                <a:spcPts val="0"/>
              </a:spcAft>
            </a:pPr>
            <a:endPar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endParaRPr>
          </a:p>
          <a:p>
            <a:pPr marL="0" marR="0">
              <a:spcBef>
                <a:spcPts val="0"/>
              </a:spcBef>
              <a:spcAft>
                <a:spcPts val="0"/>
              </a:spcAft>
            </a:pPr>
            <a:endPar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endParaRPr>
          </a:p>
          <a:p>
            <a:pPr marL="0" marR="0">
              <a:spcBef>
                <a:spcPts val="0"/>
              </a:spcBef>
              <a:spcAft>
                <a:spcPts val="0"/>
              </a:spcAft>
            </a:pPr>
            <a:endParaRPr lang="ro-RO" sz="900" dirty="0">
              <a:solidFill>
                <a:srgbClr val="595959"/>
              </a:solidFill>
              <a:effectLst/>
              <a:latin typeface="Montserrat" panose="00000500000000000000"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6348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65"/>
                                        </p:tgtEl>
                                        <p:attrNameLst>
                                          <p:attrName>style.visibility</p:attrName>
                                        </p:attrNameLst>
                                      </p:cBhvr>
                                      <p:to>
                                        <p:strVal val="visible"/>
                                      </p:to>
                                    </p:set>
                                    <p:anim calcmode="lin" valueType="num">
                                      <p:cBhvr additive="base">
                                        <p:cTn id="7" dur="1000"/>
                                        <p:tgtEl>
                                          <p:spTgt spid="56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1000"/>
                                        <p:tgtEl>
                                          <p:spTgt spid="9"/>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1000"/>
                                        <p:tgtEl>
                                          <p:spTgt spid="1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9" name="Google Shape;609;p72"/>
          <p:cNvSpPr txBox="1"/>
          <p:nvPr/>
        </p:nvSpPr>
        <p:spPr>
          <a:xfrm>
            <a:off x="2187390" y="628281"/>
            <a:ext cx="568325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dk1"/>
                </a:solidFill>
                <a:latin typeface="Montserrat" panose="00000500000000000000" pitchFamily="2" charset="0"/>
                <a:ea typeface="Vidaloka"/>
                <a:cs typeface="Vidaloka"/>
                <a:sym typeface="Vidaloka"/>
              </a:rPr>
              <a:t>Semnatura electronica si digitala </a:t>
            </a:r>
            <a:endParaRPr sz="2000" dirty="0">
              <a:solidFill>
                <a:schemeClr val="dk1"/>
              </a:solidFill>
              <a:latin typeface="Montserrat" panose="00000500000000000000" pitchFamily="2" charset="0"/>
              <a:ea typeface="Vidaloka"/>
              <a:cs typeface="Vidaloka"/>
              <a:sym typeface="Vidaloka"/>
            </a:endParaRPr>
          </a:p>
        </p:txBody>
      </p:sp>
      <p:pic>
        <p:nvPicPr>
          <p:cNvPr id="5" name="Picture 4">
            <a:extLst>
              <a:ext uri="{FF2B5EF4-FFF2-40B4-BE49-F238E27FC236}">
                <a16:creationId xmlns:a16="http://schemas.microsoft.com/office/drawing/2014/main" id="{42DBB8DA-EDCB-DC10-E8D9-F41532FCE54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1490434" y="1256202"/>
            <a:ext cx="5682029" cy="2874584"/>
          </a:xfrm>
          <a:prstGeom prst="rect">
            <a:avLst/>
          </a:prstGeom>
          <a:noFill/>
          <a:ln>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09"/>
                                        </p:tgtEl>
                                        <p:attrNameLst>
                                          <p:attrName>style.visibility</p:attrName>
                                        </p:attrNameLst>
                                      </p:cBhvr>
                                      <p:to>
                                        <p:strVal val="visible"/>
                                      </p:to>
                                    </p:set>
                                    <p:anim calcmode="lin" valueType="num">
                                      <p:cBhvr additive="base">
                                        <p:cTn id="7" dur="1000"/>
                                        <p:tgtEl>
                                          <p:spTgt spid="60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22" name="Google Shape;622;p73"/>
          <p:cNvSpPr txBox="1">
            <a:spLocks noGrp="1"/>
          </p:cNvSpPr>
          <p:nvPr>
            <p:ph type="subTitle" idx="3"/>
          </p:nvPr>
        </p:nvSpPr>
        <p:spPr>
          <a:xfrm>
            <a:off x="1778228" y="515851"/>
            <a:ext cx="5201625" cy="501300"/>
          </a:xfrm>
          <a:prstGeom prst="rect">
            <a:avLst/>
          </a:prstGeom>
        </p:spPr>
        <p:txBody>
          <a:bodyPr spcFirstLastPara="1" wrap="square" lIns="91425" tIns="91425" rIns="91425" bIns="91425" anchor="t" anchorCtr="0">
            <a:noAutofit/>
          </a:bodyPr>
          <a:lstStyle/>
          <a:p>
            <a:pPr algn="l"/>
            <a:r>
              <a:rPr lang="ro-RO" sz="1800" dirty="0">
                <a:solidFill>
                  <a:schemeClr val="tx1"/>
                </a:solidFill>
                <a:effectLst/>
                <a:latin typeface="Montserrat" panose="00000500000000000000" pitchFamily="2" charset="0"/>
                <a:ea typeface="Times New Roman" panose="02020603050405020304" pitchFamily="18" charset="0"/>
                <a:cs typeface="Times New Roman" panose="02020603050405020304" pitchFamily="18" charset="0"/>
              </a:rPr>
              <a:t>Politici si proceduri de securitate in cadrul</a:t>
            </a:r>
            <a:endParaRPr lang="en-US" sz="1800" dirty="0">
              <a:solidFill>
                <a:schemeClr val="tx1"/>
              </a:solidFill>
              <a:effectLst/>
              <a:latin typeface="Montserrat" panose="00000500000000000000" pitchFamily="2" charset="0"/>
              <a:ea typeface="Times New Roman" panose="02020603050405020304" pitchFamily="18" charset="0"/>
              <a:cs typeface="Times New Roman" panose="02020603050405020304" pitchFamily="18" charset="0"/>
            </a:endParaRPr>
          </a:p>
          <a:p>
            <a:pPr algn="l"/>
            <a:r>
              <a:rPr lang="ro-RO" sz="1800" dirty="0">
                <a:solidFill>
                  <a:schemeClr val="tx1"/>
                </a:solidFill>
                <a:effectLst/>
                <a:latin typeface="Montserrat" panose="00000500000000000000" pitchFamily="2" charset="0"/>
                <a:ea typeface="Times New Roman" panose="02020603050405020304" pitchFamily="18" charset="0"/>
                <a:cs typeface="Times New Roman" panose="02020603050405020304" pitchFamily="18" charset="0"/>
              </a:rPr>
              <a:t>unei companii</a:t>
            </a:r>
            <a:endParaRPr lang="en-US" sz="1800" dirty="0">
              <a:solidFill>
                <a:schemeClr val="tx1"/>
              </a:solidFill>
              <a:effectLst/>
              <a:latin typeface="Montserrat" panose="00000500000000000000" pitchFamily="2" charset="0"/>
              <a:ea typeface="Times New Roman" panose="02020603050405020304" pitchFamily="18" charset="0"/>
              <a:cs typeface="Times New Roman" panose="02020603050405020304" pitchFamily="18" charset="0"/>
            </a:endParaRPr>
          </a:p>
          <a:p>
            <a:pPr algn="l"/>
            <a:endParaRPr sz="1400" dirty="0">
              <a:solidFill>
                <a:schemeClr val="tx1"/>
              </a:solidFill>
              <a:latin typeface="Montserrat" panose="00000500000000000000" pitchFamily="2" charset="0"/>
            </a:endParaRPr>
          </a:p>
        </p:txBody>
      </p:sp>
      <p:sp>
        <p:nvSpPr>
          <p:cNvPr id="623" name="Google Shape;623;p73"/>
          <p:cNvSpPr txBox="1">
            <a:spLocks noGrp="1"/>
          </p:cNvSpPr>
          <p:nvPr>
            <p:ph type="subTitle" idx="4"/>
          </p:nvPr>
        </p:nvSpPr>
        <p:spPr>
          <a:xfrm>
            <a:off x="162824" y="1367350"/>
            <a:ext cx="4025900" cy="29890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900" dirty="0" err="1"/>
              <a:t>Politiciile</a:t>
            </a:r>
            <a:r>
              <a:rPr lang="en-US" sz="900" dirty="0"/>
              <a:t> </a:t>
            </a:r>
            <a:r>
              <a:rPr lang="en-US" sz="900" dirty="0" err="1"/>
              <a:t>si</a:t>
            </a:r>
            <a:r>
              <a:rPr lang="en-US" sz="900" dirty="0"/>
              <a:t> </a:t>
            </a:r>
            <a:r>
              <a:rPr lang="en-US" sz="900" dirty="0" err="1"/>
              <a:t>procedurile</a:t>
            </a:r>
            <a:r>
              <a:rPr lang="en-US" sz="900" dirty="0"/>
              <a:t> de </a:t>
            </a:r>
            <a:r>
              <a:rPr lang="en-US" sz="900" dirty="0" err="1"/>
              <a:t>securitate</a:t>
            </a:r>
            <a:r>
              <a:rPr lang="en-US" sz="900" dirty="0"/>
              <a:t> in </a:t>
            </a:r>
            <a:r>
              <a:rPr lang="en-US" sz="900" dirty="0" err="1"/>
              <a:t>cadrul</a:t>
            </a:r>
            <a:r>
              <a:rPr lang="en-US" sz="900" dirty="0"/>
              <a:t> </a:t>
            </a:r>
            <a:r>
              <a:rPr lang="en-US" sz="900" dirty="0" err="1"/>
              <a:t>unei</a:t>
            </a:r>
            <a:r>
              <a:rPr lang="en-US" sz="900" dirty="0"/>
              <a:t> </a:t>
            </a:r>
            <a:r>
              <a:rPr lang="en-US" sz="900" dirty="0" err="1"/>
              <a:t>companii</a:t>
            </a:r>
            <a:r>
              <a:rPr lang="en-US" sz="900" dirty="0"/>
              <a:t> sunt </a:t>
            </a:r>
            <a:r>
              <a:rPr lang="en-US" sz="900" dirty="0" err="1"/>
              <a:t>seturi</a:t>
            </a:r>
            <a:r>
              <a:rPr lang="en-US" sz="900" dirty="0"/>
              <a:t> de reguli </a:t>
            </a:r>
            <a:r>
              <a:rPr lang="en-US" sz="900" dirty="0" err="1"/>
              <a:t>si</a:t>
            </a:r>
            <a:r>
              <a:rPr lang="en-US" sz="900" dirty="0"/>
              <a:t> </a:t>
            </a:r>
            <a:r>
              <a:rPr lang="en-US" sz="900" dirty="0" err="1"/>
              <a:t>proceduri</a:t>
            </a:r>
            <a:r>
              <a:rPr lang="en-US" sz="900" dirty="0"/>
              <a:t> </a:t>
            </a:r>
            <a:r>
              <a:rPr lang="en-US" sz="900" dirty="0" err="1"/>
              <a:t>esentiale</a:t>
            </a:r>
            <a:r>
              <a:rPr lang="en-US" sz="900" dirty="0"/>
              <a:t> </a:t>
            </a:r>
            <a:r>
              <a:rPr lang="en-US" sz="900" dirty="0" err="1"/>
              <a:t>pentru</a:t>
            </a:r>
            <a:r>
              <a:rPr lang="en-US" sz="900" dirty="0"/>
              <a:t> </a:t>
            </a:r>
            <a:r>
              <a:rPr lang="en-US" sz="900" dirty="0" err="1"/>
              <a:t>protejarea</a:t>
            </a:r>
            <a:r>
              <a:rPr lang="en-US" sz="900" dirty="0"/>
              <a:t> </a:t>
            </a:r>
            <a:r>
              <a:rPr lang="en-US" sz="900" dirty="0" err="1"/>
              <a:t>documentelor</a:t>
            </a:r>
            <a:r>
              <a:rPr lang="en-US" sz="900" dirty="0"/>
              <a:t> </a:t>
            </a:r>
            <a:r>
              <a:rPr lang="en-US" sz="900" dirty="0" err="1"/>
              <a:t>electronice</a:t>
            </a:r>
            <a:r>
              <a:rPr lang="en-US" sz="900" dirty="0"/>
              <a:t> </a:t>
            </a:r>
            <a:r>
              <a:rPr lang="en-US" sz="900" dirty="0" err="1"/>
              <a:t>si</a:t>
            </a:r>
            <a:r>
              <a:rPr lang="en-US" sz="900" dirty="0"/>
              <a:t> a </a:t>
            </a:r>
            <a:r>
              <a:rPr lang="en-US" sz="900" dirty="0" err="1"/>
              <a:t>altor</a:t>
            </a:r>
            <a:r>
              <a:rPr lang="en-US" sz="900" dirty="0"/>
              <a:t> </a:t>
            </a:r>
            <a:r>
              <a:rPr lang="en-US" sz="900" dirty="0" err="1"/>
              <a:t>informatii</a:t>
            </a:r>
            <a:r>
              <a:rPr lang="en-US" sz="900" dirty="0"/>
              <a:t> </a:t>
            </a:r>
            <a:r>
              <a:rPr lang="en-US" sz="900" dirty="0" err="1"/>
              <a:t>sensibile</a:t>
            </a:r>
            <a:r>
              <a:rPr lang="en-US" sz="900" dirty="0"/>
              <a:t>. </a:t>
            </a:r>
            <a:r>
              <a:rPr lang="en-US" sz="900" dirty="0" err="1"/>
              <a:t>Acestea</a:t>
            </a:r>
            <a:r>
              <a:rPr lang="en-US" sz="900" dirty="0"/>
              <a:t> </a:t>
            </a:r>
            <a:r>
              <a:rPr lang="en-US" sz="900" dirty="0" err="1"/>
              <a:t>trebuie</a:t>
            </a:r>
            <a:r>
              <a:rPr lang="en-US" sz="900" dirty="0"/>
              <a:t> </a:t>
            </a:r>
            <a:r>
              <a:rPr lang="en-US" sz="900" dirty="0" err="1"/>
              <a:t>respectate</a:t>
            </a:r>
            <a:r>
              <a:rPr lang="en-US" sz="900" dirty="0"/>
              <a:t> de </a:t>
            </a:r>
            <a:r>
              <a:rPr lang="en-US" sz="900" dirty="0" err="1"/>
              <a:t>toti</a:t>
            </a:r>
            <a:r>
              <a:rPr lang="en-US" sz="900" dirty="0"/>
              <a:t> </a:t>
            </a:r>
            <a:r>
              <a:rPr lang="en-US" sz="900" dirty="0" err="1"/>
              <a:t>angajatii</a:t>
            </a:r>
            <a:r>
              <a:rPr lang="en-US" sz="900" dirty="0"/>
              <a:t> </a:t>
            </a:r>
            <a:r>
              <a:rPr lang="en-US" sz="900" dirty="0" err="1"/>
              <a:t>si</a:t>
            </a:r>
            <a:r>
              <a:rPr lang="en-US" sz="900" dirty="0"/>
              <a:t> </a:t>
            </a:r>
            <a:r>
              <a:rPr lang="en-US" sz="900" dirty="0" err="1"/>
              <a:t>colaboratorii</a:t>
            </a:r>
            <a:r>
              <a:rPr lang="en-US" sz="900" dirty="0"/>
              <a:t> </a:t>
            </a:r>
            <a:r>
              <a:rPr lang="en-US" sz="900" dirty="0" err="1"/>
              <a:t>unei</a:t>
            </a:r>
            <a:r>
              <a:rPr lang="en-US" sz="900" dirty="0"/>
              <a:t> </a:t>
            </a:r>
            <a:r>
              <a:rPr lang="en-US" sz="900" dirty="0" err="1"/>
              <a:t>organizatii</a:t>
            </a:r>
            <a:r>
              <a:rPr lang="en-US" sz="900" dirty="0"/>
              <a:t>.</a:t>
            </a:r>
          </a:p>
          <a:p>
            <a:pPr marL="0" lvl="0" indent="0" algn="l" rtl="0">
              <a:spcBef>
                <a:spcPts val="0"/>
              </a:spcBef>
              <a:spcAft>
                <a:spcPts val="0"/>
              </a:spcAft>
              <a:buNone/>
            </a:pPr>
            <a:endParaRPr lang="en-US" sz="900" dirty="0"/>
          </a:p>
          <a:p>
            <a:pPr marL="0" lvl="0" indent="0" algn="l" rtl="0">
              <a:spcBef>
                <a:spcPts val="0"/>
              </a:spcBef>
              <a:spcAft>
                <a:spcPts val="0"/>
              </a:spcAft>
              <a:buNone/>
            </a:pPr>
            <a:r>
              <a:rPr lang="en-US" sz="900" dirty="0" err="1"/>
              <a:t>Aceste</a:t>
            </a:r>
            <a:r>
              <a:rPr lang="en-US" sz="900" dirty="0"/>
              <a:t> </a:t>
            </a:r>
            <a:r>
              <a:rPr lang="en-US" sz="900" dirty="0" err="1"/>
              <a:t>politici</a:t>
            </a:r>
            <a:r>
              <a:rPr lang="en-US" sz="900" dirty="0"/>
              <a:t> </a:t>
            </a:r>
            <a:r>
              <a:rPr lang="en-US" sz="900" dirty="0" err="1"/>
              <a:t>si</a:t>
            </a:r>
            <a:r>
              <a:rPr lang="en-US" sz="900" dirty="0"/>
              <a:t> </a:t>
            </a:r>
            <a:r>
              <a:rPr lang="en-US" sz="900" dirty="0" err="1"/>
              <a:t>proceduri</a:t>
            </a:r>
            <a:r>
              <a:rPr lang="en-US" sz="900" dirty="0"/>
              <a:t> de </a:t>
            </a:r>
            <a:r>
              <a:rPr lang="en-US" sz="900" dirty="0" err="1"/>
              <a:t>securitate</a:t>
            </a:r>
            <a:r>
              <a:rPr lang="en-US" sz="900" dirty="0"/>
              <a:t> </a:t>
            </a:r>
            <a:r>
              <a:rPr lang="en-US" sz="900" dirty="0" err="1"/>
              <a:t>trebuie</a:t>
            </a:r>
            <a:r>
              <a:rPr lang="en-US" sz="900" dirty="0"/>
              <a:t> </a:t>
            </a:r>
            <a:r>
              <a:rPr lang="en-US" sz="900" dirty="0" err="1"/>
              <a:t>sa</a:t>
            </a:r>
            <a:r>
              <a:rPr lang="en-US" sz="900" dirty="0"/>
              <a:t> </a:t>
            </a:r>
            <a:r>
              <a:rPr lang="en-US" sz="900" dirty="0" err="1"/>
              <a:t>acopere</a:t>
            </a:r>
            <a:r>
              <a:rPr lang="en-US" sz="900" dirty="0"/>
              <a:t> </a:t>
            </a:r>
            <a:r>
              <a:rPr lang="en-US" sz="900" dirty="0" err="1"/>
              <a:t>mai</a:t>
            </a:r>
            <a:r>
              <a:rPr lang="en-US" sz="900" dirty="0"/>
              <a:t> </a:t>
            </a:r>
            <a:r>
              <a:rPr lang="en-US" sz="900" dirty="0" err="1"/>
              <a:t>multe</a:t>
            </a:r>
            <a:r>
              <a:rPr lang="en-US" sz="900" dirty="0"/>
              <a:t> </a:t>
            </a:r>
            <a:r>
              <a:rPr lang="en-US" sz="900" dirty="0" err="1"/>
              <a:t>aspecte</a:t>
            </a:r>
            <a:r>
              <a:rPr lang="en-US" sz="900" dirty="0"/>
              <a:t> </a:t>
            </a:r>
            <a:r>
              <a:rPr lang="en-US" sz="900" dirty="0" err="1"/>
              <a:t>importante</a:t>
            </a:r>
            <a:r>
              <a:rPr lang="en-US" sz="900" dirty="0"/>
              <a:t>, cum </a:t>
            </a:r>
            <a:r>
              <a:rPr lang="en-US" sz="900" dirty="0" err="1"/>
              <a:t>ar</a:t>
            </a:r>
            <a:r>
              <a:rPr lang="en-US" sz="900" dirty="0"/>
              <a:t> fi:</a:t>
            </a:r>
          </a:p>
          <a:p>
            <a:pPr marL="0" lvl="0" indent="0" algn="l" rtl="0">
              <a:spcBef>
                <a:spcPts val="0"/>
              </a:spcBef>
              <a:spcAft>
                <a:spcPts val="0"/>
              </a:spcAft>
              <a:buNone/>
            </a:pPr>
            <a:endParaRPr lang="en-US" sz="900" dirty="0"/>
          </a:p>
          <a:p>
            <a:pPr marL="171450" lvl="0" indent="-171450" algn="l" rtl="0">
              <a:spcBef>
                <a:spcPts val="0"/>
              </a:spcBef>
              <a:spcAft>
                <a:spcPts val="0"/>
              </a:spcAft>
              <a:buFont typeface="Arial" panose="020B0604020202020204" pitchFamily="34" charset="0"/>
              <a:buChar char="•"/>
            </a:pPr>
            <a:r>
              <a:rPr lang="en-US" sz="900" dirty="0" err="1"/>
              <a:t>Accesul</a:t>
            </a:r>
            <a:r>
              <a:rPr lang="en-US" sz="900" dirty="0"/>
              <a:t> la date: se </a:t>
            </a:r>
            <a:r>
              <a:rPr lang="en-US" sz="900" dirty="0" err="1"/>
              <a:t>definesc</a:t>
            </a:r>
            <a:r>
              <a:rPr lang="en-US" sz="900" dirty="0"/>
              <a:t> reguli </a:t>
            </a:r>
            <a:r>
              <a:rPr lang="en-US" sz="900" dirty="0" err="1"/>
              <a:t>privind</a:t>
            </a:r>
            <a:r>
              <a:rPr lang="en-US" sz="900" dirty="0"/>
              <a:t> cine are </a:t>
            </a:r>
            <a:r>
              <a:rPr lang="en-US" sz="900" dirty="0" err="1"/>
              <a:t>permisiunea</a:t>
            </a:r>
            <a:r>
              <a:rPr lang="en-US" sz="900" dirty="0"/>
              <a:t> de a </a:t>
            </a:r>
            <a:r>
              <a:rPr lang="en-US" sz="900" dirty="0" err="1"/>
              <a:t>accesa</a:t>
            </a:r>
            <a:r>
              <a:rPr lang="en-US" sz="900" dirty="0"/>
              <a:t> </a:t>
            </a:r>
            <a:r>
              <a:rPr lang="en-US" sz="900" dirty="0" err="1"/>
              <a:t>documentele</a:t>
            </a:r>
            <a:r>
              <a:rPr lang="en-US" sz="900" dirty="0"/>
              <a:t> </a:t>
            </a:r>
            <a:r>
              <a:rPr lang="en-US" sz="900" dirty="0" err="1"/>
              <a:t>electronice</a:t>
            </a:r>
            <a:r>
              <a:rPr lang="en-US" sz="900" dirty="0"/>
              <a:t>, cum </a:t>
            </a:r>
            <a:r>
              <a:rPr lang="en-US" sz="900" dirty="0" err="1"/>
              <a:t>si</a:t>
            </a:r>
            <a:r>
              <a:rPr lang="en-US" sz="900" dirty="0"/>
              <a:t> cand pot fi </a:t>
            </a:r>
            <a:r>
              <a:rPr lang="en-US" sz="900" dirty="0" err="1"/>
              <a:t>accesate</a:t>
            </a:r>
            <a:r>
              <a:rPr lang="en-US" sz="900" dirty="0"/>
              <a:t> </a:t>
            </a:r>
            <a:r>
              <a:rPr lang="en-US" sz="900" dirty="0" err="1"/>
              <a:t>si</a:t>
            </a:r>
            <a:r>
              <a:rPr lang="en-US" sz="900" dirty="0"/>
              <a:t> </a:t>
            </a:r>
            <a:r>
              <a:rPr lang="en-US" sz="900" dirty="0" err="1"/>
              <a:t>daca</a:t>
            </a:r>
            <a:r>
              <a:rPr lang="en-US" sz="900" dirty="0"/>
              <a:t> </a:t>
            </a:r>
            <a:r>
              <a:rPr lang="en-US" sz="900" dirty="0" err="1"/>
              <a:t>este</a:t>
            </a:r>
            <a:r>
              <a:rPr lang="en-US" sz="900" dirty="0"/>
              <a:t> </a:t>
            </a:r>
            <a:r>
              <a:rPr lang="en-US" sz="900" dirty="0" err="1"/>
              <a:t>necesara</a:t>
            </a:r>
            <a:r>
              <a:rPr lang="en-US" sz="900" dirty="0"/>
              <a:t> </a:t>
            </a:r>
            <a:r>
              <a:rPr lang="en-US" sz="900" dirty="0" err="1"/>
              <a:t>autorizare</a:t>
            </a:r>
            <a:r>
              <a:rPr lang="en-US" sz="900" dirty="0"/>
              <a:t> </a:t>
            </a:r>
            <a:r>
              <a:rPr lang="en-US" sz="900" dirty="0" err="1"/>
              <a:t>suplimentara</a:t>
            </a:r>
            <a:r>
              <a:rPr lang="en-US" sz="900" dirty="0"/>
              <a:t> </a:t>
            </a:r>
            <a:r>
              <a:rPr lang="en-US" sz="900" dirty="0" err="1"/>
              <a:t>pentru</a:t>
            </a:r>
            <a:r>
              <a:rPr lang="en-US" sz="900" dirty="0"/>
              <a:t> </a:t>
            </a:r>
            <a:r>
              <a:rPr lang="en-US" sz="900" dirty="0" err="1"/>
              <a:t>acces</a:t>
            </a:r>
            <a:r>
              <a:rPr lang="en-US" sz="900" dirty="0"/>
              <a:t>.</a:t>
            </a:r>
          </a:p>
          <a:p>
            <a:pPr marL="171450" lvl="0" indent="-171450" algn="l" rtl="0">
              <a:spcBef>
                <a:spcPts val="0"/>
              </a:spcBef>
              <a:spcAft>
                <a:spcPts val="0"/>
              </a:spcAft>
              <a:buFont typeface="Arial" panose="020B0604020202020204" pitchFamily="34" charset="0"/>
              <a:buChar char="•"/>
            </a:pPr>
            <a:endParaRPr lang="en-US" sz="900" dirty="0"/>
          </a:p>
          <a:p>
            <a:pPr marL="171450" lvl="0" indent="-171450" algn="l" rtl="0">
              <a:spcBef>
                <a:spcPts val="0"/>
              </a:spcBef>
              <a:spcAft>
                <a:spcPts val="0"/>
              </a:spcAft>
              <a:buFont typeface="Arial" panose="020B0604020202020204" pitchFamily="34" charset="0"/>
              <a:buChar char="•"/>
            </a:pPr>
            <a:r>
              <a:rPr lang="en-US" sz="900" dirty="0" err="1"/>
              <a:t>Protejarea</a:t>
            </a:r>
            <a:r>
              <a:rPr lang="en-US" sz="900" dirty="0"/>
              <a:t> </a:t>
            </a:r>
            <a:r>
              <a:rPr lang="en-US" sz="900" dirty="0" err="1"/>
              <a:t>parolelor</a:t>
            </a:r>
            <a:r>
              <a:rPr lang="en-US" sz="900" dirty="0"/>
              <a:t>: se </a:t>
            </a:r>
            <a:r>
              <a:rPr lang="en-US" sz="900" dirty="0" err="1"/>
              <a:t>stabilesc</a:t>
            </a:r>
            <a:r>
              <a:rPr lang="en-US" sz="900" dirty="0"/>
              <a:t> reguli </a:t>
            </a:r>
            <a:r>
              <a:rPr lang="en-US" sz="900" dirty="0" err="1"/>
              <a:t>si</a:t>
            </a:r>
            <a:r>
              <a:rPr lang="en-US" sz="900" dirty="0"/>
              <a:t> </a:t>
            </a:r>
            <a:r>
              <a:rPr lang="en-US" sz="900" dirty="0" err="1"/>
              <a:t>proceduri</a:t>
            </a:r>
            <a:r>
              <a:rPr lang="en-US" sz="900" dirty="0"/>
              <a:t> </a:t>
            </a:r>
            <a:r>
              <a:rPr lang="en-US" sz="900" dirty="0" err="1"/>
              <a:t>pentru</a:t>
            </a:r>
            <a:r>
              <a:rPr lang="en-US" sz="900" dirty="0"/>
              <a:t> </a:t>
            </a:r>
            <a:r>
              <a:rPr lang="en-US" sz="900" dirty="0" err="1"/>
              <a:t>crearea</a:t>
            </a:r>
            <a:r>
              <a:rPr lang="en-US" sz="900" dirty="0"/>
              <a:t> </a:t>
            </a:r>
            <a:r>
              <a:rPr lang="en-US" sz="900" dirty="0" err="1"/>
              <a:t>si</a:t>
            </a:r>
            <a:r>
              <a:rPr lang="en-US" sz="900" dirty="0"/>
              <a:t> </a:t>
            </a:r>
            <a:r>
              <a:rPr lang="en-US" sz="900" dirty="0" err="1"/>
              <a:t>protejarea</a:t>
            </a:r>
            <a:r>
              <a:rPr lang="en-US" sz="900" dirty="0"/>
              <a:t> </a:t>
            </a:r>
            <a:r>
              <a:rPr lang="en-US" sz="900" dirty="0" err="1"/>
              <a:t>parolelor</a:t>
            </a:r>
            <a:r>
              <a:rPr lang="en-US" sz="900" dirty="0"/>
              <a:t>, cum </a:t>
            </a:r>
            <a:r>
              <a:rPr lang="en-US" sz="900" dirty="0" err="1"/>
              <a:t>ar</a:t>
            </a:r>
            <a:r>
              <a:rPr lang="en-US" sz="900" dirty="0"/>
              <a:t> fi </a:t>
            </a:r>
            <a:r>
              <a:rPr lang="en-US" sz="900" dirty="0" err="1"/>
              <a:t>durata</a:t>
            </a:r>
            <a:r>
              <a:rPr lang="en-US" sz="900" dirty="0"/>
              <a:t> de </a:t>
            </a:r>
            <a:r>
              <a:rPr lang="en-US" sz="900" dirty="0" err="1"/>
              <a:t>valabilitate</a:t>
            </a:r>
            <a:r>
              <a:rPr lang="en-US" sz="900" dirty="0"/>
              <a:t>, </a:t>
            </a:r>
            <a:r>
              <a:rPr lang="en-US" sz="900" dirty="0" err="1"/>
              <a:t>lungimea</a:t>
            </a:r>
            <a:r>
              <a:rPr lang="en-US" sz="900" dirty="0"/>
              <a:t> </a:t>
            </a:r>
            <a:r>
              <a:rPr lang="en-US" sz="900" dirty="0" err="1"/>
              <a:t>si</a:t>
            </a:r>
            <a:r>
              <a:rPr lang="en-US" sz="900" dirty="0"/>
              <a:t> </a:t>
            </a:r>
            <a:r>
              <a:rPr lang="en-US" sz="900" dirty="0" err="1"/>
              <a:t>complexitatea</a:t>
            </a:r>
            <a:r>
              <a:rPr lang="en-US" sz="900" dirty="0"/>
              <a:t> </a:t>
            </a:r>
            <a:r>
              <a:rPr lang="en-US" sz="900" dirty="0" err="1"/>
              <a:t>acestora</a:t>
            </a:r>
            <a:r>
              <a:rPr lang="en-US" sz="900" dirty="0"/>
              <a:t>.</a:t>
            </a:r>
          </a:p>
          <a:p>
            <a:pPr marL="171450" lvl="0" indent="-171450" algn="l" rtl="0">
              <a:spcBef>
                <a:spcPts val="0"/>
              </a:spcBef>
              <a:spcAft>
                <a:spcPts val="0"/>
              </a:spcAft>
              <a:buFont typeface="Arial" panose="020B0604020202020204" pitchFamily="34" charset="0"/>
              <a:buChar char="•"/>
            </a:pPr>
            <a:endParaRPr lang="en-US" sz="900" dirty="0"/>
          </a:p>
          <a:p>
            <a:pPr marL="171450" indent="-171450" algn="l">
              <a:buFont typeface="Arial" panose="020B0604020202020204" pitchFamily="34" charset="0"/>
              <a:buChar char="•"/>
            </a:pPr>
            <a:r>
              <a:rPr lang="en-US" sz="900" dirty="0" err="1"/>
              <a:t>Protectia</a:t>
            </a:r>
            <a:r>
              <a:rPr lang="en-US" sz="900" dirty="0"/>
              <a:t> </a:t>
            </a:r>
            <a:r>
              <a:rPr lang="en-US" sz="900" dirty="0" err="1"/>
              <a:t>dispozitivelor</a:t>
            </a:r>
            <a:r>
              <a:rPr lang="en-US" sz="900" dirty="0"/>
              <a:t> mobile: se </a:t>
            </a:r>
            <a:r>
              <a:rPr lang="en-US" sz="900" dirty="0" err="1"/>
              <a:t>definesc</a:t>
            </a:r>
            <a:r>
              <a:rPr lang="en-US" sz="900" dirty="0"/>
              <a:t> reguli </a:t>
            </a:r>
            <a:r>
              <a:rPr lang="en-US" sz="900" dirty="0" err="1"/>
              <a:t>privind</a:t>
            </a:r>
            <a:r>
              <a:rPr lang="en-US" sz="900" dirty="0"/>
              <a:t> </a:t>
            </a:r>
            <a:r>
              <a:rPr lang="en-US" sz="900" dirty="0" err="1"/>
              <a:t>utilizarea</a:t>
            </a:r>
            <a:r>
              <a:rPr lang="en-US" sz="900" dirty="0"/>
              <a:t> </a:t>
            </a:r>
            <a:r>
              <a:rPr lang="en-US" sz="900" dirty="0" err="1"/>
              <a:t>dispozitivelor</a:t>
            </a:r>
            <a:r>
              <a:rPr lang="en-US" sz="900" dirty="0"/>
              <a:t> mobile </a:t>
            </a:r>
            <a:r>
              <a:rPr lang="en-US" sz="900" dirty="0" err="1"/>
              <a:t>si</a:t>
            </a:r>
            <a:r>
              <a:rPr lang="en-US" sz="900" dirty="0"/>
              <a:t> </a:t>
            </a:r>
            <a:r>
              <a:rPr lang="en-US" sz="900" dirty="0" err="1"/>
              <a:t>protectia</a:t>
            </a:r>
            <a:r>
              <a:rPr lang="en-US" sz="900" dirty="0"/>
              <a:t> </a:t>
            </a:r>
            <a:r>
              <a:rPr lang="en-US" sz="900" dirty="0" err="1"/>
              <a:t>datelor</a:t>
            </a:r>
            <a:r>
              <a:rPr lang="en-US" sz="900" dirty="0"/>
              <a:t> </a:t>
            </a:r>
            <a:r>
              <a:rPr lang="en-US" sz="900" dirty="0" err="1"/>
              <a:t>stocate</a:t>
            </a:r>
            <a:r>
              <a:rPr lang="en-US" sz="900" dirty="0"/>
              <a:t> pe </a:t>
            </a:r>
            <a:r>
              <a:rPr lang="en-US" sz="900" dirty="0" err="1"/>
              <a:t>acestea</a:t>
            </a:r>
            <a:r>
              <a:rPr lang="en-US" sz="900" dirty="0"/>
              <a:t>, cum </a:t>
            </a:r>
            <a:r>
              <a:rPr lang="en-US" sz="900" dirty="0" err="1"/>
              <a:t>ar</a:t>
            </a:r>
            <a:r>
              <a:rPr lang="en-US" sz="900" dirty="0"/>
              <a:t> fi </a:t>
            </a:r>
            <a:r>
              <a:rPr lang="en-US" sz="900" dirty="0" err="1"/>
              <a:t>utilizarea</a:t>
            </a:r>
            <a:r>
              <a:rPr lang="en-US" sz="900" dirty="0"/>
              <a:t> de parole, </a:t>
            </a:r>
            <a:r>
              <a:rPr lang="en-US" sz="900" dirty="0" err="1"/>
              <a:t>criptarea</a:t>
            </a:r>
            <a:r>
              <a:rPr lang="en-US" sz="900" dirty="0"/>
              <a:t> </a:t>
            </a:r>
            <a:r>
              <a:rPr lang="en-US" sz="900" dirty="0" err="1"/>
              <a:t>datelor</a:t>
            </a:r>
            <a:r>
              <a:rPr lang="en-US" sz="900" dirty="0"/>
              <a:t> </a:t>
            </a:r>
            <a:r>
              <a:rPr lang="en-US" sz="900" dirty="0" err="1"/>
              <a:t>si</a:t>
            </a:r>
            <a:r>
              <a:rPr lang="en-US" sz="900" dirty="0"/>
              <a:t> </a:t>
            </a:r>
            <a:r>
              <a:rPr lang="en-US" sz="900" dirty="0" err="1"/>
              <a:t>blocarea</a:t>
            </a:r>
            <a:r>
              <a:rPr lang="en-US" sz="900" dirty="0"/>
              <a:t> </a:t>
            </a:r>
            <a:r>
              <a:rPr lang="en-US" sz="900" dirty="0" err="1"/>
              <a:t>dispozitivelor</a:t>
            </a:r>
            <a:r>
              <a:rPr lang="en-US" sz="900" dirty="0"/>
              <a:t> in </a:t>
            </a:r>
            <a:r>
              <a:rPr lang="en-US" sz="900" dirty="0" err="1"/>
              <a:t>caz</a:t>
            </a:r>
            <a:r>
              <a:rPr lang="en-US" sz="900" dirty="0"/>
              <a:t> de </a:t>
            </a:r>
            <a:r>
              <a:rPr lang="en-US" sz="900" dirty="0" err="1"/>
              <a:t>pierdere</a:t>
            </a:r>
            <a:r>
              <a:rPr lang="en-US" sz="900" dirty="0"/>
              <a:t> </a:t>
            </a:r>
            <a:r>
              <a:rPr lang="en-US" sz="900" dirty="0" err="1"/>
              <a:t>sau</a:t>
            </a:r>
            <a:r>
              <a:rPr lang="en-US" sz="900" dirty="0"/>
              <a:t> </a:t>
            </a:r>
            <a:r>
              <a:rPr lang="en-US" sz="900" dirty="0" err="1"/>
              <a:t>furt</a:t>
            </a:r>
            <a:r>
              <a:rPr lang="en-US" sz="900" dirty="0"/>
              <a:t>.</a:t>
            </a:r>
          </a:p>
          <a:p>
            <a:pPr marL="0" lvl="0" indent="0" algn="l" rtl="0">
              <a:spcBef>
                <a:spcPts val="0"/>
              </a:spcBef>
              <a:spcAft>
                <a:spcPts val="0"/>
              </a:spcAft>
              <a:buNone/>
            </a:pPr>
            <a:endParaRPr lang="en-US" sz="900" dirty="0"/>
          </a:p>
          <a:p>
            <a:pPr marL="0" lvl="0" indent="0" algn="l" rtl="0">
              <a:spcBef>
                <a:spcPts val="0"/>
              </a:spcBef>
              <a:spcAft>
                <a:spcPts val="0"/>
              </a:spcAft>
              <a:buNone/>
            </a:pPr>
            <a:endParaRPr lang="en-US" sz="900" dirty="0"/>
          </a:p>
          <a:p>
            <a:pPr marL="0" lvl="0" indent="0" algn="l" rtl="0">
              <a:spcBef>
                <a:spcPts val="0"/>
              </a:spcBef>
              <a:spcAft>
                <a:spcPts val="0"/>
              </a:spcAft>
              <a:buNone/>
            </a:pPr>
            <a:endParaRPr lang="en-US" sz="900" dirty="0"/>
          </a:p>
        </p:txBody>
      </p:sp>
      <p:grpSp>
        <p:nvGrpSpPr>
          <p:cNvPr id="624" name="Google Shape;624;p73"/>
          <p:cNvGrpSpPr/>
          <p:nvPr/>
        </p:nvGrpSpPr>
        <p:grpSpPr>
          <a:xfrm>
            <a:off x="1381795" y="679260"/>
            <a:ext cx="396433" cy="393649"/>
            <a:chOff x="-63250675" y="3744075"/>
            <a:chExt cx="320350" cy="318100"/>
          </a:xfrm>
        </p:grpSpPr>
        <p:sp>
          <p:nvSpPr>
            <p:cNvPr id="625" name="Google Shape;625;p7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7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7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623;p73">
            <a:extLst>
              <a:ext uri="{FF2B5EF4-FFF2-40B4-BE49-F238E27FC236}">
                <a16:creationId xmlns:a16="http://schemas.microsoft.com/office/drawing/2014/main" id="{B75AD32A-461D-9271-3F27-D1D74EC4C7A0}"/>
              </a:ext>
            </a:extLst>
          </p:cNvPr>
          <p:cNvSpPr txBox="1">
            <a:spLocks/>
          </p:cNvSpPr>
          <p:nvPr/>
        </p:nvSpPr>
        <p:spPr>
          <a:xfrm>
            <a:off x="4188724" y="1172117"/>
            <a:ext cx="4123426" cy="343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171450" lvl="0" indent="-171450" algn="l" rtl="0">
              <a:spcBef>
                <a:spcPts val="0"/>
              </a:spcBef>
              <a:spcAft>
                <a:spcPts val="0"/>
              </a:spcAft>
              <a:buFont typeface="Arial" panose="020B0604020202020204" pitchFamily="34" charset="0"/>
              <a:buChar char="•"/>
            </a:pPr>
            <a:r>
              <a:rPr lang="en-US" sz="900" dirty="0" err="1"/>
              <a:t>Utilizarea</a:t>
            </a:r>
            <a:r>
              <a:rPr lang="en-US" sz="900" dirty="0"/>
              <a:t> e-</a:t>
            </a:r>
            <a:r>
              <a:rPr lang="en-US" sz="900" dirty="0" err="1"/>
              <a:t>mailului</a:t>
            </a:r>
            <a:r>
              <a:rPr lang="en-US" sz="900" dirty="0"/>
              <a:t>: se </a:t>
            </a:r>
            <a:r>
              <a:rPr lang="en-US" sz="900" dirty="0" err="1"/>
              <a:t>stabilesc</a:t>
            </a:r>
            <a:r>
              <a:rPr lang="en-US" sz="900" dirty="0"/>
              <a:t> reguli </a:t>
            </a:r>
            <a:r>
              <a:rPr lang="en-US" sz="900" dirty="0" err="1"/>
              <a:t>pentru</a:t>
            </a:r>
            <a:r>
              <a:rPr lang="en-US" sz="900" dirty="0"/>
              <a:t> </a:t>
            </a:r>
            <a:r>
              <a:rPr lang="en-US" sz="900" dirty="0" err="1"/>
              <a:t>utilizarea</a:t>
            </a:r>
            <a:r>
              <a:rPr lang="en-US" sz="900" dirty="0"/>
              <a:t> e-</a:t>
            </a:r>
            <a:r>
              <a:rPr lang="en-US" sz="900" dirty="0" err="1"/>
              <a:t>mailului</a:t>
            </a:r>
            <a:r>
              <a:rPr lang="en-US" sz="900" dirty="0"/>
              <a:t> in </a:t>
            </a:r>
            <a:r>
              <a:rPr lang="en-US" sz="900" dirty="0" err="1"/>
              <a:t>scopul</a:t>
            </a:r>
            <a:r>
              <a:rPr lang="en-US" sz="900" dirty="0"/>
              <a:t> </a:t>
            </a:r>
            <a:r>
              <a:rPr lang="en-US" sz="900" dirty="0" err="1"/>
              <a:t>prevenirii</a:t>
            </a:r>
            <a:r>
              <a:rPr lang="en-US" sz="900" dirty="0"/>
              <a:t> </a:t>
            </a:r>
            <a:r>
              <a:rPr lang="en-US" sz="900" dirty="0" err="1"/>
              <a:t>trimiterea</a:t>
            </a:r>
            <a:r>
              <a:rPr lang="en-US" sz="900" dirty="0"/>
              <a:t> de </a:t>
            </a:r>
            <a:r>
              <a:rPr lang="en-US" sz="900" dirty="0" err="1"/>
              <a:t>informatii</a:t>
            </a:r>
            <a:r>
              <a:rPr lang="en-US" sz="900" dirty="0"/>
              <a:t> </a:t>
            </a:r>
            <a:r>
              <a:rPr lang="en-US" sz="900" dirty="0" err="1"/>
              <a:t>sensibile</a:t>
            </a:r>
            <a:r>
              <a:rPr lang="en-US" sz="900" dirty="0"/>
              <a:t> </a:t>
            </a:r>
            <a:r>
              <a:rPr lang="en-US" sz="900" dirty="0" err="1"/>
              <a:t>catre</a:t>
            </a:r>
            <a:r>
              <a:rPr lang="en-US" sz="900" dirty="0"/>
              <a:t> </a:t>
            </a:r>
            <a:r>
              <a:rPr lang="en-US" sz="900" dirty="0" err="1"/>
              <a:t>destinatari</a:t>
            </a:r>
            <a:r>
              <a:rPr lang="en-US" sz="900" dirty="0"/>
              <a:t> </a:t>
            </a:r>
            <a:r>
              <a:rPr lang="en-US" sz="900" dirty="0" err="1"/>
              <a:t>gresiti</a:t>
            </a:r>
            <a:r>
              <a:rPr lang="en-US" sz="900" dirty="0"/>
              <a:t> </a:t>
            </a:r>
            <a:r>
              <a:rPr lang="en-US" sz="900" dirty="0" err="1"/>
              <a:t>sau</a:t>
            </a:r>
            <a:r>
              <a:rPr lang="en-US" sz="900" dirty="0"/>
              <a:t> </a:t>
            </a:r>
            <a:r>
              <a:rPr lang="en-US" sz="900" dirty="0" err="1"/>
              <a:t>neautorizati</a:t>
            </a:r>
            <a:r>
              <a:rPr lang="en-US" sz="900" dirty="0"/>
              <a:t>.</a:t>
            </a:r>
          </a:p>
          <a:p>
            <a:pPr marL="171450" lvl="0" indent="-171450" algn="l" rtl="0">
              <a:spcBef>
                <a:spcPts val="0"/>
              </a:spcBef>
              <a:spcAft>
                <a:spcPts val="0"/>
              </a:spcAft>
              <a:buFont typeface="Arial" panose="020B0604020202020204" pitchFamily="34" charset="0"/>
              <a:buChar char="•"/>
            </a:pPr>
            <a:endParaRPr lang="en-US" sz="900" dirty="0"/>
          </a:p>
          <a:p>
            <a:pPr marL="171450" lvl="0" indent="-171450" algn="l" rtl="0">
              <a:spcBef>
                <a:spcPts val="0"/>
              </a:spcBef>
              <a:spcAft>
                <a:spcPts val="0"/>
              </a:spcAft>
              <a:buFont typeface="Arial" panose="020B0604020202020204" pitchFamily="34" charset="0"/>
              <a:buChar char="•"/>
            </a:pPr>
            <a:r>
              <a:rPr lang="en-US" sz="900" dirty="0" err="1"/>
              <a:t>Politici</a:t>
            </a:r>
            <a:r>
              <a:rPr lang="en-US" sz="900" dirty="0"/>
              <a:t> </a:t>
            </a:r>
            <a:r>
              <a:rPr lang="en-US" sz="900" dirty="0" err="1"/>
              <a:t>privind</a:t>
            </a:r>
            <a:r>
              <a:rPr lang="en-US" sz="900" dirty="0"/>
              <a:t> </a:t>
            </a:r>
            <a:r>
              <a:rPr lang="en-US" sz="900" dirty="0" err="1"/>
              <a:t>transferul</a:t>
            </a:r>
            <a:r>
              <a:rPr lang="en-US" sz="900" dirty="0"/>
              <a:t> de date: se </a:t>
            </a:r>
            <a:r>
              <a:rPr lang="en-US" sz="900" dirty="0" err="1"/>
              <a:t>definesc</a:t>
            </a:r>
            <a:r>
              <a:rPr lang="en-US" sz="900" dirty="0"/>
              <a:t> reguli </a:t>
            </a:r>
            <a:r>
              <a:rPr lang="en-US" sz="900" dirty="0" err="1"/>
              <a:t>si</a:t>
            </a:r>
            <a:r>
              <a:rPr lang="en-US" sz="900" dirty="0"/>
              <a:t> </a:t>
            </a:r>
            <a:r>
              <a:rPr lang="en-US" sz="900" dirty="0" err="1"/>
              <a:t>proceduri</a:t>
            </a:r>
            <a:r>
              <a:rPr lang="en-US" sz="900" dirty="0"/>
              <a:t> </a:t>
            </a:r>
            <a:r>
              <a:rPr lang="en-US" sz="900" dirty="0" err="1"/>
              <a:t>pentru</a:t>
            </a:r>
            <a:r>
              <a:rPr lang="en-US" sz="900" dirty="0"/>
              <a:t> </a:t>
            </a:r>
            <a:r>
              <a:rPr lang="en-US" sz="900" dirty="0" err="1"/>
              <a:t>transferul</a:t>
            </a:r>
            <a:r>
              <a:rPr lang="en-US" sz="900" dirty="0"/>
              <a:t> de date </a:t>
            </a:r>
            <a:r>
              <a:rPr lang="en-US" sz="900" dirty="0" err="1"/>
              <a:t>intre</a:t>
            </a:r>
            <a:r>
              <a:rPr lang="en-US" sz="900" dirty="0"/>
              <a:t> </a:t>
            </a:r>
            <a:r>
              <a:rPr lang="en-US" sz="900" dirty="0" err="1"/>
              <a:t>dispozitive</a:t>
            </a:r>
            <a:r>
              <a:rPr lang="en-US" sz="900" dirty="0"/>
              <a:t> </a:t>
            </a:r>
            <a:r>
              <a:rPr lang="en-US" sz="900" dirty="0" err="1"/>
              <a:t>sau</a:t>
            </a:r>
            <a:r>
              <a:rPr lang="en-US" sz="900" dirty="0"/>
              <a:t> in afara </a:t>
            </a:r>
            <a:r>
              <a:rPr lang="en-US" sz="900" dirty="0" err="1"/>
              <a:t>organizatiei</a:t>
            </a:r>
            <a:r>
              <a:rPr lang="en-US" sz="900" dirty="0"/>
              <a:t>, </a:t>
            </a:r>
            <a:r>
              <a:rPr lang="en-US" sz="900" dirty="0" err="1"/>
              <a:t>inclusiv</a:t>
            </a:r>
            <a:r>
              <a:rPr lang="en-US" sz="900" dirty="0"/>
              <a:t> </a:t>
            </a:r>
            <a:r>
              <a:rPr lang="en-US" sz="900" dirty="0" err="1"/>
              <a:t>utilizarea</a:t>
            </a:r>
            <a:r>
              <a:rPr lang="en-US" sz="900" dirty="0"/>
              <a:t> de software </a:t>
            </a:r>
            <a:r>
              <a:rPr lang="en-US" sz="900" dirty="0" err="1"/>
              <a:t>securizat</a:t>
            </a:r>
            <a:r>
              <a:rPr lang="en-US" sz="900" dirty="0"/>
              <a:t> </a:t>
            </a:r>
            <a:r>
              <a:rPr lang="en-US" sz="900" dirty="0" err="1"/>
              <a:t>pentru</a:t>
            </a:r>
            <a:r>
              <a:rPr lang="en-US" sz="900" dirty="0"/>
              <a:t> </a:t>
            </a:r>
            <a:r>
              <a:rPr lang="en-US" sz="900" dirty="0" err="1"/>
              <a:t>criptarea</a:t>
            </a:r>
            <a:r>
              <a:rPr lang="en-US" sz="900" dirty="0"/>
              <a:t> </a:t>
            </a:r>
            <a:r>
              <a:rPr lang="en-US" sz="900" dirty="0" err="1"/>
              <a:t>si</a:t>
            </a:r>
            <a:r>
              <a:rPr lang="en-US" sz="900" dirty="0"/>
              <a:t> </a:t>
            </a:r>
            <a:r>
              <a:rPr lang="en-US" sz="900" dirty="0" err="1"/>
              <a:t>protejarea</a:t>
            </a:r>
            <a:r>
              <a:rPr lang="en-US" sz="900" dirty="0"/>
              <a:t> </a:t>
            </a:r>
            <a:r>
              <a:rPr lang="en-US" sz="900" dirty="0" err="1"/>
              <a:t>datelor</a:t>
            </a:r>
            <a:r>
              <a:rPr lang="en-US" sz="900" dirty="0"/>
              <a:t>.</a:t>
            </a:r>
          </a:p>
          <a:p>
            <a:pPr marL="171450" lvl="0" indent="-171450" algn="l" rtl="0">
              <a:spcBef>
                <a:spcPts val="0"/>
              </a:spcBef>
              <a:spcAft>
                <a:spcPts val="0"/>
              </a:spcAft>
              <a:buFont typeface="Arial" panose="020B0604020202020204" pitchFamily="34" charset="0"/>
              <a:buChar char="•"/>
            </a:pPr>
            <a:endParaRPr lang="en-US" sz="900" dirty="0"/>
          </a:p>
          <a:p>
            <a:pPr marL="171450" lvl="0" indent="-171450" algn="l" rtl="0">
              <a:spcBef>
                <a:spcPts val="0"/>
              </a:spcBef>
              <a:spcAft>
                <a:spcPts val="0"/>
              </a:spcAft>
              <a:buFont typeface="Arial" panose="020B0604020202020204" pitchFamily="34" charset="0"/>
              <a:buChar char="•"/>
            </a:pPr>
            <a:r>
              <a:rPr lang="en-US" sz="900" dirty="0" err="1"/>
              <a:t>Protectia</a:t>
            </a:r>
            <a:r>
              <a:rPr lang="en-US" sz="900" dirty="0"/>
              <a:t> </a:t>
            </a:r>
            <a:r>
              <a:rPr lang="en-US" sz="900" dirty="0" err="1"/>
              <a:t>impotriva</a:t>
            </a:r>
            <a:r>
              <a:rPr lang="en-US" sz="900" dirty="0"/>
              <a:t> </a:t>
            </a:r>
            <a:r>
              <a:rPr lang="en-US" sz="900" dirty="0" err="1"/>
              <a:t>virusilor</a:t>
            </a:r>
            <a:r>
              <a:rPr lang="en-US" sz="900" dirty="0"/>
              <a:t> </a:t>
            </a:r>
            <a:r>
              <a:rPr lang="en-US" sz="900" dirty="0" err="1"/>
              <a:t>si</a:t>
            </a:r>
            <a:r>
              <a:rPr lang="en-US" sz="900" dirty="0"/>
              <a:t> a </a:t>
            </a:r>
            <a:r>
              <a:rPr lang="en-US" sz="900" dirty="0" err="1"/>
              <a:t>altor</a:t>
            </a:r>
            <a:r>
              <a:rPr lang="en-US" sz="900" dirty="0"/>
              <a:t> </a:t>
            </a:r>
            <a:r>
              <a:rPr lang="en-US" sz="900" dirty="0" err="1"/>
              <a:t>amenintari</a:t>
            </a:r>
            <a:r>
              <a:rPr lang="en-US" sz="900" dirty="0"/>
              <a:t> </a:t>
            </a:r>
            <a:r>
              <a:rPr lang="en-US" sz="900" dirty="0" err="1"/>
              <a:t>cibernetice</a:t>
            </a:r>
            <a:r>
              <a:rPr lang="en-US" sz="900" dirty="0"/>
              <a:t>: se </a:t>
            </a:r>
            <a:r>
              <a:rPr lang="en-US" sz="900" dirty="0" err="1"/>
              <a:t>stabilesc</a:t>
            </a:r>
            <a:r>
              <a:rPr lang="en-US" sz="900" dirty="0"/>
              <a:t> reguli </a:t>
            </a:r>
            <a:r>
              <a:rPr lang="en-US" sz="900" dirty="0" err="1"/>
              <a:t>privind</a:t>
            </a:r>
            <a:r>
              <a:rPr lang="en-US" sz="900" dirty="0"/>
              <a:t> </a:t>
            </a:r>
            <a:r>
              <a:rPr lang="en-US" sz="900" dirty="0" err="1"/>
              <a:t>utilizarea</a:t>
            </a:r>
            <a:r>
              <a:rPr lang="en-US" sz="900" dirty="0"/>
              <a:t> software-</a:t>
            </a:r>
            <a:r>
              <a:rPr lang="en-US" sz="900" dirty="0" err="1"/>
              <a:t>ului</a:t>
            </a:r>
            <a:r>
              <a:rPr lang="en-US" sz="900" dirty="0"/>
              <a:t> antivirus </a:t>
            </a:r>
            <a:r>
              <a:rPr lang="en-US" sz="900" dirty="0" err="1"/>
              <a:t>si</a:t>
            </a:r>
            <a:r>
              <a:rPr lang="en-US" sz="900" dirty="0"/>
              <a:t> firewall-</a:t>
            </a:r>
            <a:r>
              <a:rPr lang="en-US" sz="900" dirty="0" err="1"/>
              <a:t>ului</a:t>
            </a:r>
            <a:r>
              <a:rPr lang="en-US" sz="900" dirty="0"/>
              <a:t> </a:t>
            </a:r>
            <a:r>
              <a:rPr lang="en-US" sz="900" dirty="0" err="1"/>
              <a:t>pentru</a:t>
            </a:r>
            <a:r>
              <a:rPr lang="en-US" sz="900" dirty="0"/>
              <a:t> </a:t>
            </a:r>
            <a:r>
              <a:rPr lang="en-US" sz="900" dirty="0" err="1"/>
              <a:t>prevenirea</a:t>
            </a:r>
            <a:r>
              <a:rPr lang="en-US" sz="900" dirty="0"/>
              <a:t> </a:t>
            </a:r>
            <a:r>
              <a:rPr lang="en-US" sz="900" dirty="0" err="1"/>
              <a:t>accesului</a:t>
            </a:r>
            <a:r>
              <a:rPr lang="en-US" sz="900" dirty="0"/>
              <a:t> </a:t>
            </a:r>
            <a:r>
              <a:rPr lang="en-US" sz="900" dirty="0" err="1"/>
              <a:t>neautorizat</a:t>
            </a:r>
            <a:r>
              <a:rPr lang="en-US" sz="900" dirty="0"/>
              <a:t> la </a:t>
            </a:r>
            <a:r>
              <a:rPr lang="en-US" sz="900" dirty="0" err="1"/>
              <a:t>datele</a:t>
            </a:r>
            <a:r>
              <a:rPr lang="en-US" sz="900" dirty="0"/>
              <a:t> </a:t>
            </a:r>
            <a:r>
              <a:rPr lang="en-US" sz="900" dirty="0" err="1"/>
              <a:t>organizatiei</a:t>
            </a:r>
            <a:r>
              <a:rPr lang="en-US" sz="900" dirty="0"/>
              <a:t> </a:t>
            </a:r>
            <a:r>
              <a:rPr lang="en-US" sz="900" dirty="0" err="1"/>
              <a:t>si</a:t>
            </a:r>
            <a:r>
              <a:rPr lang="en-US" sz="900" dirty="0"/>
              <a:t> </a:t>
            </a:r>
            <a:r>
              <a:rPr lang="en-US" sz="900" dirty="0" err="1"/>
              <a:t>pentru</a:t>
            </a:r>
            <a:r>
              <a:rPr lang="en-US" sz="900" dirty="0"/>
              <a:t> </a:t>
            </a:r>
            <a:r>
              <a:rPr lang="en-US" sz="900" dirty="0" err="1"/>
              <a:t>protectie</a:t>
            </a:r>
            <a:r>
              <a:rPr lang="en-US" sz="900" dirty="0"/>
              <a:t> </a:t>
            </a:r>
            <a:r>
              <a:rPr lang="en-US" sz="900" dirty="0" err="1"/>
              <a:t>impotriva</a:t>
            </a:r>
            <a:r>
              <a:rPr lang="en-US" sz="900" dirty="0"/>
              <a:t> </a:t>
            </a:r>
            <a:r>
              <a:rPr lang="en-US" sz="900" dirty="0" err="1"/>
              <a:t>virusilor</a:t>
            </a:r>
            <a:r>
              <a:rPr lang="en-US" sz="900" dirty="0"/>
              <a:t> </a:t>
            </a:r>
            <a:r>
              <a:rPr lang="en-US" sz="900" dirty="0" err="1"/>
              <a:t>si</a:t>
            </a:r>
            <a:r>
              <a:rPr lang="en-US" sz="900" dirty="0"/>
              <a:t> a </a:t>
            </a:r>
            <a:r>
              <a:rPr lang="en-US" sz="900" dirty="0" err="1"/>
              <a:t>altor</a:t>
            </a:r>
            <a:r>
              <a:rPr lang="en-US" sz="900" dirty="0"/>
              <a:t> </a:t>
            </a:r>
            <a:r>
              <a:rPr lang="en-US" sz="900" dirty="0" err="1"/>
              <a:t>amenintari</a:t>
            </a:r>
            <a:r>
              <a:rPr lang="en-US" sz="900" dirty="0"/>
              <a:t> </a:t>
            </a:r>
            <a:r>
              <a:rPr lang="en-US" sz="900" dirty="0" err="1"/>
              <a:t>cibernetice</a:t>
            </a:r>
            <a:r>
              <a:rPr lang="en-US" sz="900" dirty="0"/>
              <a:t>.</a:t>
            </a:r>
          </a:p>
          <a:p>
            <a:pPr marL="171450" lvl="0" indent="-171450" algn="l" rtl="0">
              <a:spcBef>
                <a:spcPts val="0"/>
              </a:spcBef>
              <a:spcAft>
                <a:spcPts val="0"/>
              </a:spcAft>
              <a:buFont typeface="Arial" panose="020B0604020202020204" pitchFamily="34" charset="0"/>
              <a:buChar char="•"/>
            </a:pPr>
            <a:endParaRPr lang="en-US" sz="900" dirty="0"/>
          </a:p>
          <a:p>
            <a:pPr marL="171450" lvl="0" indent="-171450" algn="l" rtl="0">
              <a:spcBef>
                <a:spcPts val="0"/>
              </a:spcBef>
              <a:spcAft>
                <a:spcPts val="0"/>
              </a:spcAft>
              <a:buFont typeface="Arial" panose="020B0604020202020204" pitchFamily="34" charset="0"/>
              <a:buChar char="•"/>
            </a:pPr>
            <a:r>
              <a:rPr lang="en-US" sz="900" dirty="0" err="1"/>
              <a:t>Monitorizarea</a:t>
            </a:r>
            <a:r>
              <a:rPr lang="en-US" sz="900" dirty="0"/>
              <a:t> </a:t>
            </a:r>
            <a:r>
              <a:rPr lang="en-US" sz="900" dirty="0" err="1"/>
              <a:t>si</a:t>
            </a:r>
            <a:r>
              <a:rPr lang="en-US" sz="900" dirty="0"/>
              <a:t> </a:t>
            </a:r>
            <a:r>
              <a:rPr lang="en-US" sz="900" dirty="0" err="1"/>
              <a:t>auditarea</a:t>
            </a:r>
            <a:r>
              <a:rPr lang="en-US" sz="900" dirty="0"/>
              <a:t>: se </a:t>
            </a:r>
            <a:r>
              <a:rPr lang="en-US" sz="900" dirty="0" err="1"/>
              <a:t>stabilesc</a:t>
            </a:r>
            <a:r>
              <a:rPr lang="en-US" sz="900" dirty="0"/>
              <a:t> reguli </a:t>
            </a:r>
            <a:r>
              <a:rPr lang="en-US" sz="900" dirty="0" err="1"/>
              <a:t>si</a:t>
            </a:r>
            <a:r>
              <a:rPr lang="en-US" sz="900" dirty="0"/>
              <a:t> </a:t>
            </a:r>
            <a:r>
              <a:rPr lang="en-US" sz="900" dirty="0" err="1"/>
              <a:t>proceduri</a:t>
            </a:r>
            <a:r>
              <a:rPr lang="en-US" sz="900" dirty="0"/>
              <a:t> </a:t>
            </a:r>
            <a:r>
              <a:rPr lang="en-US" sz="900" dirty="0" err="1"/>
              <a:t>pentru</a:t>
            </a:r>
            <a:r>
              <a:rPr lang="en-US" sz="900" dirty="0"/>
              <a:t> </a:t>
            </a:r>
            <a:r>
              <a:rPr lang="en-US" sz="900" dirty="0" err="1"/>
              <a:t>monitorizarea</a:t>
            </a:r>
            <a:r>
              <a:rPr lang="en-US" sz="900" dirty="0"/>
              <a:t> </a:t>
            </a:r>
            <a:r>
              <a:rPr lang="en-US" sz="900" dirty="0" err="1"/>
              <a:t>si</a:t>
            </a:r>
            <a:r>
              <a:rPr lang="en-US" sz="900" dirty="0"/>
              <a:t> </a:t>
            </a:r>
            <a:r>
              <a:rPr lang="en-US" sz="900" dirty="0" err="1"/>
              <a:t>auditarea</a:t>
            </a:r>
            <a:r>
              <a:rPr lang="en-US" sz="900" dirty="0"/>
              <a:t> </a:t>
            </a:r>
            <a:r>
              <a:rPr lang="en-US" sz="900" dirty="0" err="1"/>
              <a:t>utilizarii</a:t>
            </a:r>
            <a:r>
              <a:rPr lang="en-US" sz="900" dirty="0"/>
              <a:t> </a:t>
            </a:r>
            <a:r>
              <a:rPr lang="en-US" sz="900" dirty="0" err="1"/>
              <a:t>datelor</a:t>
            </a:r>
            <a:r>
              <a:rPr lang="en-US" sz="900" dirty="0"/>
              <a:t> </a:t>
            </a:r>
            <a:r>
              <a:rPr lang="en-US" sz="900" dirty="0" err="1"/>
              <a:t>organizatiei</a:t>
            </a:r>
            <a:r>
              <a:rPr lang="en-US" sz="900" dirty="0"/>
              <a:t> in </a:t>
            </a:r>
            <a:r>
              <a:rPr lang="en-US" sz="900" dirty="0" err="1"/>
              <a:t>scopul</a:t>
            </a:r>
            <a:r>
              <a:rPr lang="en-US" sz="900" dirty="0"/>
              <a:t> </a:t>
            </a:r>
            <a:r>
              <a:rPr lang="en-US" sz="900" dirty="0" err="1"/>
              <a:t>prevenirii</a:t>
            </a:r>
            <a:r>
              <a:rPr lang="en-US" sz="900" dirty="0"/>
              <a:t> </a:t>
            </a:r>
            <a:r>
              <a:rPr lang="en-US" sz="900" dirty="0" err="1"/>
              <a:t>utilizarii</a:t>
            </a:r>
            <a:r>
              <a:rPr lang="en-US" sz="900" dirty="0"/>
              <a:t> </a:t>
            </a:r>
            <a:r>
              <a:rPr lang="en-US" sz="900" dirty="0" err="1"/>
              <a:t>neautorizate</a:t>
            </a:r>
            <a:r>
              <a:rPr lang="en-US" sz="900" dirty="0"/>
              <a:t> </a:t>
            </a:r>
            <a:r>
              <a:rPr lang="en-US" sz="900" dirty="0" err="1"/>
              <a:t>si</a:t>
            </a:r>
            <a:r>
              <a:rPr lang="en-US" sz="900" dirty="0"/>
              <a:t> </a:t>
            </a:r>
            <a:r>
              <a:rPr lang="en-US" sz="900" dirty="0" err="1"/>
              <a:t>pentru</a:t>
            </a:r>
            <a:r>
              <a:rPr lang="en-US" sz="900" dirty="0"/>
              <a:t> </a:t>
            </a:r>
            <a:r>
              <a:rPr lang="en-US" sz="900" dirty="0" err="1"/>
              <a:t>detectarea</a:t>
            </a:r>
            <a:r>
              <a:rPr lang="en-US" sz="900" dirty="0"/>
              <a:t> </a:t>
            </a:r>
            <a:r>
              <a:rPr lang="en-US" sz="900" dirty="0" err="1"/>
              <a:t>si</a:t>
            </a:r>
            <a:r>
              <a:rPr lang="en-US" sz="900" dirty="0"/>
              <a:t> </a:t>
            </a:r>
            <a:r>
              <a:rPr lang="en-US" sz="900" dirty="0" err="1"/>
              <a:t>prevenirea</a:t>
            </a:r>
            <a:r>
              <a:rPr lang="en-US" sz="900" dirty="0"/>
              <a:t> </a:t>
            </a:r>
            <a:r>
              <a:rPr lang="en-US" sz="900" dirty="0" err="1"/>
              <a:t>eventualelor</a:t>
            </a:r>
            <a:r>
              <a:rPr lang="en-US" sz="900" dirty="0"/>
              <a:t> </a:t>
            </a:r>
            <a:r>
              <a:rPr lang="en-US" sz="900" dirty="0" err="1"/>
              <a:t>incalcari</a:t>
            </a:r>
            <a:r>
              <a:rPr lang="en-US" sz="900" dirty="0"/>
              <a:t> ale </a:t>
            </a:r>
            <a:r>
              <a:rPr lang="en-US" sz="900" dirty="0" err="1"/>
              <a:t>securitatii</a:t>
            </a:r>
            <a:r>
              <a:rPr lang="en-US" sz="900" dirty="0"/>
              <a:t>.</a:t>
            </a:r>
          </a:p>
          <a:p>
            <a:pPr marL="0" lvl="0" indent="0" algn="l" rtl="0">
              <a:spcBef>
                <a:spcPts val="0"/>
              </a:spcBef>
              <a:spcAft>
                <a:spcPts val="0"/>
              </a:spcAft>
            </a:pPr>
            <a:endParaRPr lang="en-US" sz="900" dirty="0"/>
          </a:p>
          <a:p>
            <a:pPr marL="0" lvl="0" indent="0" algn="l" rtl="0">
              <a:spcBef>
                <a:spcPts val="0"/>
              </a:spcBef>
              <a:spcAft>
                <a:spcPts val="0"/>
              </a:spcAft>
            </a:pPr>
            <a:r>
              <a:rPr lang="en-US" sz="900" dirty="0"/>
              <a:t>In general, </a:t>
            </a:r>
            <a:r>
              <a:rPr lang="en-US" sz="900" dirty="0" err="1"/>
              <a:t>politiciile</a:t>
            </a:r>
            <a:r>
              <a:rPr lang="en-US" sz="900" dirty="0"/>
              <a:t> </a:t>
            </a:r>
            <a:r>
              <a:rPr lang="en-US" sz="900" dirty="0" err="1"/>
              <a:t>si</a:t>
            </a:r>
            <a:r>
              <a:rPr lang="en-US" sz="900" dirty="0"/>
              <a:t> </a:t>
            </a:r>
            <a:r>
              <a:rPr lang="en-US" sz="900" dirty="0" err="1"/>
              <a:t>procedurile</a:t>
            </a:r>
            <a:r>
              <a:rPr lang="en-US" sz="900" dirty="0"/>
              <a:t> de </a:t>
            </a:r>
            <a:r>
              <a:rPr lang="en-US" sz="900" dirty="0" err="1"/>
              <a:t>securitate</a:t>
            </a:r>
            <a:r>
              <a:rPr lang="en-US" sz="900" dirty="0"/>
              <a:t> sunt </a:t>
            </a:r>
            <a:r>
              <a:rPr lang="en-US" sz="900" dirty="0" err="1"/>
              <a:t>esentiale</a:t>
            </a:r>
            <a:r>
              <a:rPr lang="en-US" sz="900" dirty="0"/>
              <a:t> </a:t>
            </a:r>
            <a:r>
              <a:rPr lang="en-US" sz="900" dirty="0" err="1"/>
              <a:t>pentru</a:t>
            </a:r>
            <a:r>
              <a:rPr lang="en-US" sz="900" dirty="0"/>
              <a:t> </a:t>
            </a:r>
            <a:r>
              <a:rPr lang="en-US" sz="900" dirty="0" err="1"/>
              <a:t>protejarea</a:t>
            </a:r>
            <a:r>
              <a:rPr lang="en-US" sz="900" dirty="0"/>
              <a:t> </a:t>
            </a:r>
            <a:r>
              <a:rPr lang="en-US" sz="900" dirty="0" err="1"/>
              <a:t>datelor</a:t>
            </a:r>
            <a:r>
              <a:rPr lang="en-US" sz="900" dirty="0"/>
              <a:t> </a:t>
            </a:r>
            <a:r>
              <a:rPr lang="en-US" sz="900" dirty="0" err="1"/>
              <a:t>organizatiei</a:t>
            </a:r>
            <a:r>
              <a:rPr lang="en-US" sz="900" dirty="0"/>
              <a:t> </a:t>
            </a:r>
            <a:r>
              <a:rPr lang="en-US" sz="900" dirty="0" err="1"/>
              <a:t>si</a:t>
            </a:r>
            <a:r>
              <a:rPr lang="en-US" sz="900" dirty="0"/>
              <a:t> a </a:t>
            </a:r>
            <a:r>
              <a:rPr lang="en-US" sz="900" dirty="0" err="1"/>
              <a:t>altor</a:t>
            </a:r>
            <a:r>
              <a:rPr lang="en-US" sz="900" dirty="0"/>
              <a:t> </a:t>
            </a:r>
            <a:r>
              <a:rPr lang="en-US" sz="900" dirty="0" err="1"/>
              <a:t>informatii</a:t>
            </a:r>
            <a:r>
              <a:rPr lang="en-US" sz="900" dirty="0"/>
              <a:t> </a:t>
            </a:r>
            <a:r>
              <a:rPr lang="en-US" sz="900" dirty="0" err="1"/>
              <a:t>sensibile</a:t>
            </a:r>
            <a:r>
              <a:rPr lang="en-US" sz="900" dirty="0"/>
              <a:t>. </a:t>
            </a:r>
            <a:r>
              <a:rPr lang="en-US" sz="900" dirty="0" err="1"/>
              <a:t>Acestea</a:t>
            </a:r>
            <a:r>
              <a:rPr lang="en-US" sz="900" dirty="0"/>
              <a:t> </a:t>
            </a:r>
            <a:r>
              <a:rPr lang="en-US" sz="900" dirty="0" err="1"/>
              <a:t>trebuie</a:t>
            </a:r>
            <a:r>
              <a:rPr lang="en-US" sz="900" dirty="0"/>
              <a:t> </a:t>
            </a:r>
            <a:r>
              <a:rPr lang="en-US" sz="900" dirty="0" err="1"/>
              <a:t>actualizate</a:t>
            </a:r>
            <a:r>
              <a:rPr lang="en-US" sz="900" dirty="0"/>
              <a:t> in mod </a:t>
            </a:r>
            <a:r>
              <a:rPr lang="en-US" sz="900" dirty="0" err="1"/>
              <a:t>regulat</a:t>
            </a:r>
            <a:r>
              <a:rPr lang="en-US" sz="900" dirty="0"/>
              <a:t> </a:t>
            </a:r>
            <a:r>
              <a:rPr lang="en-US" sz="900" dirty="0" err="1"/>
              <a:t>pentru</a:t>
            </a:r>
            <a:r>
              <a:rPr lang="en-US" sz="900" dirty="0"/>
              <a:t> a se </a:t>
            </a:r>
            <a:r>
              <a:rPr lang="en-US" sz="900" dirty="0" err="1"/>
              <a:t>adapta</a:t>
            </a:r>
            <a:r>
              <a:rPr lang="en-US" sz="900" dirty="0"/>
              <a:t> la </a:t>
            </a:r>
            <a:r>
              <a:rPr lang="en-US" sz="900" dirty="0" err="1"/>
              <a:t>noile</a:t>
            </a:r>
            <a:r>
              <a:rPr lang="en-US" sz="900" dirty="0"/>
              <a:t> </a:t>
            </a:r>
            <a:r>
              <a:rPr lang="en-US" sz="900" dirty="0" err="1"/>
              <a:t>amenintari</a:t>
            </a:r>
            <a:r>
              <a:rPr lang="en-US" sz="900" dirty="0"/>
              <a:t> </a:t>
            </a:r>
            <a:r>
              <a:rPr lang="en-US" sz="900" dirty="0" err="1"/>
              <a:t>cibernetice</a:t>
            </a:r>
            <a:r>
              <a:rPr lang="en-US" sz="900" dirty="0"/>
              <a:t> </a:t>
            </a:r>
            <a:r>
              <a:rPr lang="en-US" sz="900" dirty="0" err="1"/>
              <a:t>si</a:t>
            </a:r>
            <a:r>
              <a:rPr lang="en-US" sz="900" dirty="0"/>
              <a:t> la </a:t>
            </a:r>
            <a:r>
              <a:rPr lang="en-US" sz="900" dirty="0" err="1"/>
              <a:t>evolutia</a:t>
            </a:r>
            <a:r>
              <a:rPr lang="en-US" sz="900" dirty="0"/>
              <a:t> </a:t>
            </a:r>
            <a:r>
              <a:rPr lang="en-US" sz="900" dirty="0" err="1"/>
              <a:t>tehnologica</a:t>
            </a:r>
            <a:r>
              <a:rPr lang="en-US" sz="900" dirty="0"/>
              <a:t>.</a:t>
            </a:r>
          </a:p>
          <a:p>
            <a:pPr marL="0" lvl="0" indent="0" algn="l" rtl="0">
              <a:spcBef>
                <a:spcPts val="0"/>
              </a:spcBef>
              <a:spcAft>
                <a:spcPts val="0"/>
              </a:spcAft>
            </a:pPr>
            <a:endParaRPr lang="en-US" sz="900" dirty="0"/>
          </a:p>
          <a:p>
            <a:pPr marL="0" lvl="0" indent="0" algn="l" rtl="0">
              <a:spcBef>
                <a:spcPts val="0"/>
              </a:spcBef>
              <a:spcAft>
                <a:spcPts val="0"/>
              </a:spcAft>
            </a:pPr>
            <a:endParaRPr lang="en-US" sz="900" dirty="0"/>
          </a:p>
          <a:p>
            <a:pPr marL="0" lvl="0" indent="0" algn="l" rtl="0">
              <a:spcBef>
                <a:spcPts val="0"/>
              </a:spcBef>
              <a:spcAft>
                <a:spcPts val="0"/>
              </a:spcAft>
            </a:pPr>
            <a:endParaRPr lang="en-US" sz="900" dirty="0"/>
          </a:p>
          <a:p>
            <a:pPr marL="0" lvl="0" indent="0" algn="l" rtl="0">
              <a:spcBef>
                <a:spcPts val="0"/>
              </a:spcBef>
              <a:spcAft>
                <a:spcPts val="0"/>
              </a:spcAft>
            </a:pPr>
            <a:endParaRPr lang="en-US" sz="900" dirty="0"/>
          </a:p>
          <a:p>
            <a:pPr marL="0" lvl="0" indent="0" algn="l" rtl="0">
              <a:spcBef>
                <a:spcPts val="0"/>
              </a:spcBef>
              <a:spcAft>
                <a:spcPts val="0"/>
              </a:spcAft>
            </a:pPr>
            <a:endParaRPr lang="en-US" sz="900" dirty="0"/>
          </a:p>
          <a:p>
            <a:pPr marL="0" lvl="0" indent="0" algn="l" rtl="0">
              <a:spcBef>
                <a:spcPts val="0"/>
              </a:spcBef>
              <a:spcAft>
                <a:spcPts val="0"/>
              </a:spcAft>
              <a:buNone/>
            </a:pPr>
            <a:endParaRPr lang="en-US" sz="900" dirty="0"/>
          </a:p>
          <a:p>
            <a:pPr marL="0" lvl="0" indent="0" algn="l" rtl="0">
              <a:spcBef>
                <a:spcPts val="0"/>
              </a:spcBef>
              <a:spcAft>
                <a:spcPts val="0"/>
              </a:spcAft>
              <a:buNone/>
            </a:pPr>
            <a:endParaRPr lang="en-US" sz="900" dirty="0"/>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61"/>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Cuprins</a:t>
            </a:r>
            <a:endParaRPr dirty="0"/>
          </a:p>
        </p:txBody>
      </p:sp>
      <p:sp>
        <p:nvSpPr>
          <p:cNvPr id="495" name="Google Shape;495;p61"/>
          <p:cNvSpPr txBox="1">
            <a:spLocks noGrp="1"/>
          </p:cNvSpPr>
          <p:nvPr>
            <p:ph type="subTitle" idx="3"/>
          </p:nvPr>
        </p:nvSpPr>
        <p:spPr>
          <a:xfrm>
            <a:off x="1477546" y="1727269"/>
            <a:ext cx="2055158" cy="11534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sz="1200" dirty="0">
                <a:latin typeface="Montserrat" panose="00000500000000000000" pitchFamily="2" charset="0"/>
              </a:rPr>
              <a:t>Introducere in securitatea informatiei si a documentelor electronice</a:t>
            </a:r>
          </a:p>
        </p:txBody>
      </p:sp>
      <p:sp>
        <p:nvSpPr>
          <p:cNvPr id="496" name="Google Shape;496;p61"/>
          <p:cNvSpPr txBox="1">
            <a:spLocks noGrp="1"/>
          </p:cNvSpPr>
          <p:nvPr>
            <p:ph type="subTitle" idx="1"/>
          </p:nvPr>
        </p:nvSpPr>
        <p:spPr>
          <a:xfrm>
            <a:off x="3829215" y="2454877"/>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err="1">
                <a:latin typeface="Montserrat" panose="00000500000000000000" pitchFamily="2" charset="0"/>
              </a:rPr>
              <a:t>Rolul</a:t>
            </a:r>
            <a:r>
              <a:rPr lang="en-US" sz="1200" dirty="0">
                <a:latin typeface="Montserrat" panose="00000500000000000000" pitchFamily="2" charset="0"/>
              </a:rPr>
              <a:t> </a:t>
            </a:r>
            <a:r>
              <a:rPr lang="en-US" sz="1200" dirty="0" err="1">
                <a:latin typeface="Montserrat" panose="00000500000000000000" pitchFamily="2" charset="0"/>
              </a:rPr>
              <a:t>securizarii</a:t>
            </a:r>
            <a:r>
              <a:rPr lang="en-US" sz="1200" dirty="0">
                <a:latin typeface="Montserrat" panose="00000500000000000000" pitchFamily="2" charset="0"/>
              </a:rPr>
              <a:t> </a:t>
            </a:r>
            <a:r>
              <a:rPr lang="en-US" sz="1200" dirty="0" err="1">
                <a:latin typeface="Montserrat" panose="00000500000000000000" pitchFamily="2" charset="0"/>
              </a:rPr>
              <a:t>documentelor</a:t>
            </a:r>
            <a:r>
              <a:rPr lang="en-US" sz="1200" dirty="0">
                <a:latin typeface="Montserrat" panose="00000500000000000000" pitchFamily="2" charset="0"/>
              </a:rPr>
              <a:t> </a:t>
            </a:r>
            <a:r>
              <a:rPr lang="en-US" sz="1200" dirty="0" err="1">
                <a:latin typeface="Montserrat" panose="00000500000000000000" pitchFamily="2" charset="0"/>
              </a:rPr>
              <a:t>electronice</a:t>
            </a:r>
            <a:r>
              <a:rPr lang="en-US" sz="1200" dirty="0">
                <a:latin typeface="Montserrat" panose="00000500000000000000" pitchFamily="2" charset="0"/>
              </a:rPr>
              <a:t> in </a:t>
            </a:r>
            <a:r>
              <a:rPr lang="en-US" sz="1200" dirty="0" err="1">
                <a:latin typeface="Montserrat" panose="00000500000000000000" pitchFamily="2" charset="0"/>
              </a:rPr>
              <a:t>domeniul</a:t>
            </a:r>
            <a:r>
              <a:rPr lang="en-US" sz="1200" dirty="0">
                <a:latin typeface="Montserrat" panose="00000500000000000000" pitchFamily="2" charset="0"/>
              </a:rPr>
              <a:t> IT</a:t>
            </a:r>
          </a:p>
        </p:txBody>
      </p:sp>
      <p:sp>
        <p:nvSpPr>
          <p:cNvPr id="499" name="Google Shape;499;p61"/>
          <p:cNvSpPr txBox="1">
            <a:spLocks noGrp="1"/>
          </p:cNvSpPr>
          <p:nvPr>
            <p:ph type="subTitle" idx="5"/>
          </p:nvPr>
        </p:nvSpPr>
        <p:spPr>
          <a:xfrm>
            <a:off x="-12624" y="3676690"/>
            <a:ext cx="2811827"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err="1">
                <a:latin typeface="Montserrat" panose="00000500000000000000" pitchFamily="2" charset="0"/>
              </a:rPr>
              <a:t>Măsuri</a:t>
            </a:r>
            <a:r>
              <a:rPr lang="en-US" sz="1200" dirty="0">
                <a:latin typeface="Montserrat" panose="00000500000000000000" pitchFamily="2" charset="0"/>
              </a:rPr>
              <a:t> de </a:t>
            </a:r>
            <a:r>
              <a:rPr lang="en-US" sz="1200" dirty="0" err="1">
                <a:latin typeface="Montserrat" panose="00000500000000000000" pitchFamily="2" charset="0"/>
              </a:rPr>
              <a:t>protecție</a:t>
            </a:r>
            <a:r>
              <a:rPr lang="en-US" sz="1200" dirty="0">
                <a:latin typeface="Montserrat" panose="00000500000000000000" pitchFamily="2" charset="0"/>
              </a:rPr>
              <a:t> </a:t>
            </a:r>
            <a:r>
              <a:rPr lang="en-US" sz="1200" dirty="0" err="1">
                <a:latin typeface="Montserrat" panose="00000500000000000000" pitchFamily="2" charset="0"/>
              </a:rPr>
              <a:t>și</a:t>
            </a:r>
            <a:r>
              <a:rPr lang="en-US" sz="1200" dirty="0">
                <a:latin typeface="Montserrat" panose="00000500000000000000" pitchFamily="2" charset="0"/>
              </a:rPr>
              <a:t> </a:t>
            </a:r>
            <a:r>
              <a:rPr lang="en-US" sz="1200" dirty="0" err="1">
                <a:latin typeface="Montserrat" panose="00000500000000000000" pitchFamily="2" charset="0"/>
              </a:rPr>
              <a:t>securitate</a:t>
            </a:r>
            <a:r>
              <a:rPr lang="en-US" sz="1200" dirty="0">
                <a:latin typeface="Montserrat" panose="00000500000000000000" pitchFamily="2" charset="0"/>
              </a:rPr>
              <a:t> </a:t>
            </a:r>
            <a:r>
              <a:rPr lang="en-US" sz="1200" dirty="0" err="1">
                <a:latin typeface="Montserrat" panose="00000500000000000000" pitchFamily="2" charset="0"/>
              </a:rPr>
              <a:t>pentru</a:t>
            </a:r>
            <a:r>
              <a:rPr lang="en-US" sz="1200" dirty="0">
                <a:latin typeface="Montserrat" panose="00000500000000000000" pitchFamily="2" charset="0"/>
              </a:rPr>
              <a:t> </a:t>
            </a:r>
            <a:r>
              <a:rPr lang="en-US" sz="1200" dirty="0" err="1">
                <a:latin typeface="Montserrat" panose="00000500000000000000" pitchFamily="2" charset="0"/>
              </a:rPr>
              <a:t>documentele</a:t>
            </a:r>
            <a:r>
              <a:rPr lang="en-US" sz="1200" dirty="0">
                <a:latin typeface="Montserrat" panose="00000500000000000000" pitchFamily="2" charset="0"/>
              </a:rPr>
              <a:t> </a:t>
            </a:r>
            <a:r>
              <a:rPr lang="en-US" sz="1200" dirty="0" err="1">
                <a:latin typeface="Montserrat" panose="00000500000000000000" pitchFamily="2" charset="0"/>
              </a:rPr>
              <a:t>electronice</a:t>
            </a:r>
            <a:endParaRPr sz="1200" dirty="0">
              <a:latin typeface="Montserrat" panose="00000500000000000000" pitchFamily="2" charset="0"/>
            </a:endParaRPr>
          </a:p>
        </p:txBody>
      </p:sp>
      <p:sp>
        <p:nvSpPr>
          <p:cNvPr id="501" name="Google Shape;501;p61"/>
          <p:cNvSpPr txBox="1">
            <a:spLocks noGrp="1"/>
          </p:cNvSpPr>
          <p:nvPr>
            <p:ph type="subTitle" idx="7"/>
          </p:nvPr>
        </p:nvSpPr>
        <p:spPr>
          <a:xfrm>
            <a:off x="6201015" y="2013888"/>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sz="1200" dirty="0">
                <a:latin typeface="Montserrat" panose="00000500000000000000" pitchFamily="2" charset="0"/>
              </a:rPr>
              <a:t>Fondarea tematicii documentelor electronice si riscurile si amenintarile acestora</a:t>
            </a:r>
          </a:p>
        </p:txBody>
      </p:sp>
      <p:sp>
        <p:nvSpPr>
          <p:cNvPr id="503" name="Google Shape;503;p61"/>
          <p:cNvSpPr txBox="1">
            <a:spLocks noGrp="1"/>
          </p:cNvSpPr>
          <p:nvPr>
            <p:ph type="title" idx="9"/>
          </p:nvPr>
        </p:nvSpPr>
        <p:spPr>
          <a:xfrm>
            <a:off x="1903861" y="1346388"/>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04" name="Google Shape;504;p61"/>
          <p:cNvSpPr txBox="1">
            <a:spLocks noGrp="1"/>
          </p:cNvSpPr>
          <p:nvPr>
            <p:ph type="title" idx="13"/>
          </p:nvPr>
        </p:nvSpPr>
        <p:spPr>
          <a:xfrm>
            <a:off x="4552665" y="1647583"/>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05" name="Google Shape;505;p61"/>
          <p:cNvSpPr txBox="1">
            <a:spLocks noGrp="1"/>
          </p:cNvSpPr>
          <p:nvPr>
            <p:ph type="title" idx="14"/>
          </p:nvPr>
        </p:nvSpPr>
        <p:spPr>
          <a:xfrm>
            <a:off x="6852832" y="1262399"/>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06" name="Google Shape;506;p61"/>
          <p:cNvSpPr txBox="1">
            <a:spLocks noGrp="1"/>
          </p:cNvSpPr>
          <p:nvPr>
            <p:ph type="title" idx="15"/>
          </p:nvPr>
        </p:nvSpPr>
        <p:spPr>
          <a:xfrm>
            <a:off x="778446" y="3075298"/>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8" name="Google Shape;506;p61">
            <a:extLst>
              <a:ext uri="{FF2B5EF4-FFF2-40B4-BE49-F238E27FC236}">
                <a16:creationId xmlns:a16="http://schemas.microsoft.com/office/drawing/2014/main" id="{D7A727D1-6B83-A723-C366-D6DF188F8EF9}"/>
              </a:ext>
            </a:extLst>
          </p:cNvPr>
          <p:cNvSpPr txBox="1">
            <a:spLocks/>
          </p:cNvSpPr>
          <p:nvPr/>
        </p:nvSpPr>
        <p:spPr>
          <a:xfrm>
            <a:off x="3927209" y="3342940"/>
            <a:ext cx="1039200" cy="66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dirty="0"/>
              <a:t>05</a:t>
            </a:r>
          </a:p>
        </p:txBody>
      </p:sp>
      <p:sp>
        <p:nvSpPr>
          <p:cNvPr id="9" name="Google Shape;506;p61">
            <a:extLst>
              <a:ext uri="{FF2B5EF4-FFF2-40B4-BE49-F238E27FC236}">
                <a16:creationId xmlns:a16="http://schemas.microsoft.com/office/drawing/2014/main" id="{164B133C-7F3F-42A0-DC4F-93D854EA9A44}"/>
              </a:ext>
            </a:extLst>
          </p:cNvPr>
          <p:cNvSpPr txBox="1">
            <a:spLocks/>
          </p:cNvSpPr>
          <p:nvPr/>
        </p:nvSpPr>
        <p:spPr>
          <a:xfrm>
            <a:off x="6817866" y="3379196"/>
            <a:ext cx="1039200" cy="66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dirty="0"/>
              <a:t>06</a:t>
            </a:r>
          </a:p>
        </p:txBody>
      </p:sp>
      <p:sp>
        <p:nvSpPr>
          <p:cNvPr id="12" name="Google Shape;499;p61">
            <a:extLst>
              <a:ext uri="{FF2B5EF4-FFF2-40B4-BE49-F238E27FC236}">
                <a16:creationId xmlns:a16="http://schemas.microsoft.com/office/drawing/2014/main" id="{86DDB4E4-553D-7483-0959-9ADDBDE3E889}"/>
              </a:ext>
            </a:extLst>
          </p:cNvPr>
          <p:cNvSpPr txBox="1">
            <a:spLocks/>
          </p:cNvSpPr>
          <p:nvPr/>
        </p:nvSpPr>
        <p:spPr>
          <a:xfrm>
            <a:off x="6094416" y="3941672"/>
            <a:ext cx="248610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100"/>
              <a:buFont typeface="Montserrat"/>
              <a:buNone/>
              <a:defRPr sz="2400" b="0" i="0" u="none" strike="noStrike" cap="none">
                <a:solidFill>
                  <a:schemeClr val="dk2"/>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9pPr>
          </a:lstStyle>
          <a:p>
            <a:pPr marL="0" indent="0"/>
            <a:r>
              <a:rPr lang="en-US" sz="1200" dirty="0" err="1">
                <a:latin typeface="Montserrat" panose="00000500000000000000" pitchFamily="2" charset="0"/>
              </a:rPr>
              <a:t>Concluzie</a:t>
            </a:r>
            <a:endParaRPr lang="en-US" sz="1200" dirty="0">
              <a:latin typeface="Montserrat" panose="00000500000000000000" pitchFamily="2" charset="0"/>
            </a:endParaRPr>
          </a:p>
        </p:txBody>
      </p:sp>
      <p:sp>
        <p:nvSpPr>
          <p:cNvPr id="13" name="Google Shape;499;p61">
            <a:extLst>
              <a:ext uri="{FF2B5EF4-FFF2-40B4-BE49-F238E27FC236}">
                <a16:creationId xmlns:a16="http://schemas.microsoft.com/office/drawing/2014/main" id="{BDEACF57-FA1E-BA73-C6C1-296E07AA31FD}"/>
              </a:ext>
            </a:extLst>
          </p:cNvPr>
          <p:cNvSpPr txBox="1">
            <a:spLocks/>
          </p:cNvSpPr>
          <p:nvPr/>
        </p:nvSpPr>
        <p:spPr>
          <a:xfrm>
            <a:off x="3203759" y="3925597"/>
            <a:ext cx="248610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100"/>
              <a:buFont typeface="Montserrat"/>
              <a:buNone/>
              <a:defRPr sz="2400" b="0" i="0" u="none" strike="noStrike" cap="none">
                <a:solidFill>
                  <a:schemeClr val="dk2"/>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9pPr>
          </a:lstStyle>
          <a:p>
            <a:pPr marL="0" indent="0"/>
            <a:r>
              <a:rPr lang="en-US" sz="1200" dirty="0" err="1">
                <a:latin typeface="Montserrat" panose="00000500000000000000" pitchFamily="2" charset="0"/>
              </a:rPr>
              <a:t>Exemple</a:t>
            </a:r>
            <a:r>
              <a:rPr lang="en-US" sz="1200" dirty="0">
                <a:latin typeface="Montserrat" panose="00000500000000000000" pitchFamily="2" charset="0"/>
              </a:rPr>
              <a:t> de </a:t>
            </a:r>
            <a:r>
              <a:rPr lang="en-US" sz="1200" dirty="0" err="1">
                <a:latin typeface="Montserrat" panose="00000500000000000000" pitchFamily="2" charset="0"/>
              </a:rPr>
              <a:t>aplicatii</a:t>
            </a:r>
            <a:endParaRPr lang="en-US" sz="1200" dirty="0">
              <a:latin typeface="Montserrat" panose="00000500000000000000"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74"/>
          <p:cNvSpPr txBox="1">
            <a:spLocks noGrp="1"/>
          </p:cNvSpPr>
          <p:nvPr>
            <p:ph type="title"/>
          </p:nvPr>
        </p:nvSpPr>
        <p:spPr>
          <a:xfrm>
            <a:off x="1694149" y="486906"/>
            <a:ext cx="642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latin typeface="Montserrat" panose="00000500000000000000" pitchFamily="2" charset="0"/>
              </a:rPr>
              <a:t>05</a:t>
            </a:r>
            <a:r>
              <a:rPr lang="en" dirty="0">
                <a:latin typeface="Montserrat" panose="00000500000000000000" pitchFamily="2" charset="0"/>
              </a:rPr>
              <a:t> Exemple de aplicatii</a:t>
            </a:r>
            <a:endParaRPr dirty="0">
              <a:latin typeface="Montserrat" panose="00000500000000000000" pitchFamily="2" charset="0"/>
            </a:endParaRPr>
          </a:p>
        </p:txBody>
      </p:sp>
      <p:sp>
        <p:nvSpPr>
          <p:cNvPr id="645" name="Google Shape;645;p74"/>
          <p:cNvSpPr txBox="1">
            <a:spLocks noGrp="1"/>
          </p:cNvSpPr>
          <p:nvPr>
            <p:ph type="subTitle" idx="8"/>
          </p:nvPr>
        </p:nvSpPr>
        <p:spPr>
          <a:xfrm>
            <a:off x="208744" y="1371164"/>
            <a:ext cx="8411744" cy="2460940"/>
          </a:xfrm>
          <a:prstGeom prst="rect">
            <a:avLst/>
          </a:prstGeom>
        </p:spPr>
        <p:txBody>
          <a:bodyPr spcFirstLastPara="1" wrap="square" lIns="91425" tIns="91425" rIns="91425" bIns="91425" anchor="t" anchorCtr="0">
            <a:noAutofit/>
          </a:bodyPr>
          <a:lstStyle/>
          <a:p>
            <a:pPr marL="0" lvl="0" indent="0" algn="l">
              <a:buClr>
                <a:schemeClr val="dk1"/>
              </a:buClr>
              <a:buSzPts val="1100"/>
            </a:pPr>
            <a:r>
              <a:rPr lang="en-US" sz="1000" dirty="0" err="1"/>
              <a:t>Exista</a:t>
            </a:r>
            <a:r>
              <a:rPr lang="en-US" sz="1000" dirty="0"/>
              <a:t> diverse </a:t>
            </a:r>
            <a:r>
              <a:rPr lang="en-US" sz="1000" dirty="0" err="1"/>
              <a:t>aplicatii</a:t>
            </a:r>
            <a:r>
              <a:rPr lang="en-US" sz="1000" dirty="0"/>
              <a:t> </a:t>
            </a:r>
            <a:r>
              <a:rPr lang="en-US" sz="1000" dirty="0" err="1"/>
              <a:t>pentru</a:t>
            </a:r>
            <a:r>
              <a:rPr lang="en-US" sz="1000" dirty="0"/>
              <a:t> </a:t>
            </a:r>
            <a:r>
              <a:rPr lang="en-US" sz="1000" dirty="0" err="1"/>
              <a:t>protectia</a:t>
            </a:r>
            <a:r>
              <a:rPr lang="en-US" sz="1000" dirty="0"/>
              <a:t> </a:t>
            </a:r>
            <a:r>
              <a:rPr lang="en-US" sz="1000" dirty="0" err="1"/>
              <a:t>si</a:t>
            </a:r>
            <a:r>
              <a:rPr lang="en-US" sz="1000" dirty="0"/>
              <a:t> </a:t>
            </a:r>
            <a:r>
              <a:rPr lang="en-US" sz="1000" dirty="0" err="1"/>
              <a:t>securizarea</a:t>
            </a:r>
            <a:r>
              <a:rPr lang="en-US" sz="1000" dirty="0"/>
              <a:t> </a:t>
            </a:r>
            <a:r>
              <a:rPr lang="en-US" sz="1000" dirty="0" err="1"/>
              <a:t>documentelor</a:t>
            </a:r>
            <a:r>
              <a:rPr lang="en-US" sz="1000" dirty="0"/>
              <a:t> </a:t>
            </a:r>
            <a:r>
              <a:rPr lang="en-US" sz="1000" dirty="0" err="1"/>
              <a:t>electronice</a:t>
            </a:r>
            <a:r>
              <a:rPr lang="en-US" sz="1000" dirty="0"/>
              <a:t>, cum </a:t>
            </a:r>
            <a:r>
              <a:rPr lang="en-US" sz="1000" dirty="0" err="1"/>
              <a:t>ar</a:t>
            </a:r>
            <a:r>
              <a:rPr lang="en-US" sz="1000" dirty="0"/>
              <a:t> fi:</a:t>
            </a:r>
          </a:p>
          <a:p>
            <a:pPr marL="0" lvl="0" indent="0" algn="l">
              <a:buClr>
                <a:schemeClr val="dk1"/>
              </a:buClr>
              <a:buSzPts val="1100"/>
            </a:pPr>
            <a:endParaRPr lang="en-US" sz="1000" dirty="0"/>
          </a:p>
          <a:p>
            <a:pPr marL="171450" lvl="0" indent="-171450" algn="l">
              <a:buClr>
                <a:schemeClr val="dk1"/>
              </a:buClr>
              <a:buSzPts val="1100"/>
              <a:buFont typeface="Arial" panose="020B0604020202020204" pitchFamily="34" charset="0"/>
              <a:buChar char="•"/>
            </a:pPr>
            <a:r>
              <a:rPr lang="en-US" sz="1000" dirty="0"/>
              <a:t>Antivirus </a:t>
            </a:r>
            <a:r>
              <a:rPr lang="en-US" sz="1000" dirty="0" err="1"/>
              <a:t>si</a:t>
            </a:r>
            <a:r>
              <a:rPr lang="en-US" sz="1000" dirty="0"/>
              <a:t> software anti-malware: Kaspersky, Bitdefender, Norton, Sophos, Defender.</a:t>
            </a:r>
          </a:p>
          <a:p>
            <a:pPr marL="171450" lvl="0" indent="-171450" algn="l">
              <a:buClr>
                <a:schemeClr val="dk1"/>
              </a:buClr>
              <a:buSzPts val="1100"/>
              <a:buFont typeface="Arial" panose="020B0604020202020204" pitchFamily="34" charset="0"/>
              <a:buChar char="•"/>
            </a:pPr>
            <a:r>
              <a:rPr lang="en-US" sz="1000" dirty="0"/>
              <a:t>Software de </a:t>
            </a:r>
            <a:r>
              <a:rPr lang="en-US" sz="1000" dirty="0" err="1"/>
              <a:t>criptare</a:t>
            </a:r>
            <a:r>
              <a:rPr lang="en-US" sz="1000" dirty="0"/>
              <a:t> a </a:t>
            </a:r>
            <a:r>
              <a:rPr lang="en-US" sz="1000" dirty="0" err="1"/>
              <a:t>fisierelor</a:t>
            </a:r>
            <a:r>
              <a:rPr lang="en-US" sz="1000" dirty="0"/>
              <a:t>: </a:t>
            </a:r>
            <a:r>
              <a:rPr lang="en-US" sz="1000" dirty="0" err="1"/>
              <a:t>Cryptomator</a:t>
            </a:r>
            <a:r>
              <a:rPr lang="en-US" sz="1000" dirty="0"/>
              <a:t>, </a:t>
            </a:r>
            <a:r>
              <a:rPr lang="en-US" sz="1000" dirty="0" err="1"/>
              <a:t>Picocrypt</a:t>
            </a:r>
            <a:r>
              <a:rPr lang="en-US" sz="1000" dirty="0"/>
              <a:t>, VeraCrypt, </a:t>
            </a:r>
            <a:r>
              <a:rPr lang="en-US" sz="1000" dirty="0" err="1"/>
              <a:t>AxCrypt</a:t>
            </a:r>
            <a:r>
              <a:rPr lang="en-US" sz="1000" dirty="0"/>
              <a:t>, BitLocker, LUKS, hat.sh.</a:t>
            </a:r>
          </a:p>
          <a:p>
            <a:pPr marL="171450" lvl="0" indent="-171450" algn="l">
              <a:buClr>
                <a:schemeClr val="dk1"/>
              </a:buClr>
              <a:buSzPts val="1100"/>
              <a:buFont typeface="Arial" panose="020B0604020202020204" pitchFamily="34" charset="0"/>
              <a:buChar char="•"/>
            </a:pPr>
            <a:r>
              <a:rPr lang="en-US" sz="1000" dirty="0" err="1"/>
              <a:t>Platforme</a:t>
            </a:r>
            <a:r>
              <a:rPr lang="en-US" sz="1000" dirty="0"/>
              <a:t> de </a:t>
            </a:r>
            <a:r>
              <a:rPr lang="en-US" sz="1000" dirty="0" err="1"/>
              <a:t>gestionare</a:t>
            </a:r>
            <a:r>
              <a:rPr lang="en-US" sz="1000" dirty="0"/>
              <a:t> a </a:t>
            </a:r>
            <a:r>
              <a:rPr lang="en-US" sz="1000" dirty="0" err="1"/>
              <a:t>documentelor</a:t>
            </a:r>
            <a:r>
              <a:rPr lang="en-US" sz="1000" dirty="0"/>
              <a:t> </a:t>
            </a:r>
            <a:r>
              <a:rPr lang="en-US" sz="1000" dirty="0" err="1"/>
              <a:t>si</a:t>
            </a:r>
            <a:r>
              <a:rPr lang="en-US" sz="1000" dirty="0"/>
              <a:t> </a:t>
            </a:r>
            <a:r>
              <a:rPr lang="en-US" sz="1000" dirty="0" err="1"/>
              <a:t>colaborare</a:t>
            </a:r>
            <a:r>
              <a:rPr lang="en-US" sz="1000" dirty="0"/>
              <a:t>: Dropbox Business, Google Drive, Microsoft OneDrive, Box, MEGA, </a:t>
            </a:r>
            <a:r>
              <a:rPr lang="en-US" sz="1000" dirty="0" err="1"/>
              <a:t>OnionShare</a:t>
            </a:r>
            <a:r>
              <a:rPr lang="en-US" sz="1000" dirty="0"/>
              <a:t>.</a:t>
            </a:r>
          </a:p>
          <a:p>
            <a:pPr marL="171450" lvl="0" indent="-171450" algn="l">
              <a:buClr>
                <a:schemeClr val="dk1"/>
              </a:buClr>
              <a:buSzPts val="1100"/>
              <a:buFont typeface="Arial" panose="020B0604020202020204" pitchFamily="34" charset="0"/>
              <a:buChar char="•"/>
            </a:pPr>
            <a:r>
              <a:rPr lang="en-US" sz="1000" dirty="0" err="1"/>
              <a:t>Aplicatii</a:t>
            </a:r>
            <a:r>
              <a:rPr lang="en-US" sz="1000" dirty="0"/>
              <a:t> de </a:t>
            </a:r>
            <a:r>
              <a:rPr lang="en-US" sz="1000" dirty="0" err="1"/>
              <a:t>securitate</a:t>
            </a:r>
            <a:r>
              <a:rPr lang="en-US" sz="1000" dirty="0"/>
              <a:t> a </a:t>
            </a:r>
            <a:r>
              <a:rPr lang="en-US" sz="1000" dirty="0" err="1"/>
              <a:t>retelei</a:t>
            </a:r>
            <a:r>
              <a:rPr lang="en-US" sz="1000" dirty="0"/>
              <a:t> </a:t>
            </a:r>
            <a:r>
              <a:rPr lang="en-US" sz="1000" dirty="0" err="1"/>
              <a:t>si</a:t>
            </a:r>
            <a:r>
              <a:rPr lang="en-US" sz="1000" dirty="0"/>
              <a:t> VPN: IVPN, </a:t>
            </a:r>
            <a:r>
              <a:rPr lang="en-US" sz="1000" dirty="0" err="1"/>
              <a:t>Mullvad</a:t>
            </a:r>
            <a:r>
              <a:rPr lang="en-US" sz="1000" dirty="0"/>
              <a:t>, Proton VPN.</a:t>
            </a:r>
          </a:p>
          <a:p>
            <a:pPr marL="171450" lvl="0" indent="-171450" algn="l">
              <a:buClr>
                <a:schemeClr val="dk1"/>
              </a:buClr>
              <a:buSzPts val="1100"/>
              <a:buFont typeface="Arial" panose="020B0604020202020204" pitchFamily="34" charset="0"/>
              <a:buChar char="•"/>
            </a:pPr>
            <a:r>
              <a:rPr lang="en-US" sz="1000" dirty="0" err="1"/>
              <a:t>Managere</a:t>
            </a:r>
            <a:r>
              <a:rPr lang="en-US" sz="1000" dirty="0"/>
              <a:t> de parole: </a:t>
            </a:r>
            <a:r>
              <a:rPr lang="en-US" sz="1000" dirty="0" err="1"/>
              <a:t>Bitwarden</a:t>
            </a:r>
            <a:r>
              <a:rPr lang="en-US" sz="1000" dirty="0"/>
              <a:t>, 1Password, </a:t>
            </a:r>
            <a:r>
              <a:rPr lang="en-US" sz="1000" dirty="0" err="1"/>
              <a:t>Psono</a:t>
            </a:r>
            <a:r>
              <a:rPr lang="en-US" sz="1000" dirty="0"/>
              <a:t>, </a:t>
            </a:r>
            <a:r>
              <a:rPr lang="en-US" sz="1000" dirty="0" err="1"/>
              <a:t>KeePassXC</a:t>
            </a:r>
            <a:r>
              <a:rPr lang="en-US" sz="1000" dirty="0"/>
              <a:t>.</a:t>
            </a:r>
          </a:p>
          <a:p>
            <a:pPr marL="171450" lvl="0" indent="-171450" algn="l">
              <a:buClr>
                <a:schemeClr val="dk1"/>
              </a:buClr>
              <a:buSzPts val="1100"/>
              <a:buFont typeface="Arial" panose="020B0604020202020204" pitchFamily="34" charset="0"/>
              <a:buChar char="•"/>
            </a:pPr>
            <a:r>
              <a:rPr lang="en-US" sz="1000" dirty="0"/>
              <a:t>Suite de </a:t>
            </a:r>
            <a:r>
              <a:rPr lang="en-US" sz="1000" dirty="0" err="1"/>
              <a:t>securitate</a:t>
            </a:r>
            <a:r>
              <a:rPr lang="en-US" sz="1000" dirty="0"/>
              <a:t> endpoint </a:t>
            </a:r>
            <a:r>
              <a:rPr lang="en-US" sz="1000" dirty="0" err="1"/>
              <a:t>si</a:t>
            </a:r>
            <a:r>
              <a:rPr lang="en-US" sz="1000" dirty="0"/>
              <a:t> </a:t>
            </a:r>
            <a:r>
              <a:rPr lang="en-US" sz="1000" dirty="0" err="1"/>
              <a:t>programe</a:t>
            </a:r>
            <a:r>
              <a:rPr lang="en-US" sz="1000" dirty="0"/>
              <a:t> de </a:t>
            </a:r>
            <a:r>
              <a:rPr lang="en-US" sz="1000" dirty="0" err="1"/>
              <a:t>gestionare</a:t>
            </a:r>
            <a:r>
              <a:rPr lang="en-US" sz="1000" dirty="0"/>
              <a:t> a </a:t>
            </a:r>
            <a:r>
              <a:rPr lang="en-US" sz="1000" dirty="0" err="1"/>
              <a:t>vulnerabilitatilor</a:t>
            </a:r>
            <a:r>
              <a:rPr lang="en-US" sz="1000" dirty="0"/>
              <a:t>: Microsoft Defender for Endpoint, Bitdefender </a:t>
            </a:r>
            <a:r>
              <a:rPr lang="en-US" sz="1000" dirty="0" err="1"/>
              <a:t>GravityZone</a:t>
            </a:r>
            <a:r>
              <a:rPr lang="en-US" sz="1000" dirty="0"/>
              <a:t>, Kaspersky Endpoint, Sophos Endpoint Protection, Symantec Endpoint Protection.</a:t>
            </a:r>
          </a:p>
          <a:p>
            <a:pPr marL="0" lvl="0" indent="0" algn="l">
              <a:buClr>
                <a:schemeClr val="dk1"/>
              </a:buClr>
              <a:buSzPts val="1100"/>
            </a:pPr>
            <a:endParaRPr lang="en-US" sz="1000" dirty="0"/>
          </a:p>
          <a:p>
            <a:pPr marL="0" lvl="0" indent="0" algn="l">
              <a:buClr>
                <a:schemeClr val="dk1"/>
              </a:buClr>
              <a:buSzPts val="1100"/>
            </a:pPr>
            <a:r>
              <a:rPr lang="en-US" sz="1000" dirty="0" err="1"/>
              <a:t>Acestea</a:t>
            </a:r>
            <a:r>
              <a:rPr lang="en-US" sz="1000" dirty="0"/>
              <a:t> sunt </a:t>
            </a:r>
            <a:r>
              <a:rPr lang="en-US" sz="1000" dirty="0" err="1"/>
              <a:t>doar</a:t>
            </a:r>
            <a:r>
              <a:rPr lang="en-US" sz="1000" dirty="0"/>
              <a:t> </a:t>
            </a:r>
            <a:r>
              <a:rPr lang="en-US" sz="1000" dirty="0" err="1"/>
              <a:t>cateva</a:t>
            </a:r>
            <a:r>
              <a:rPr lang="en-US" sz="1000" dirty="0"/>
              <a:t> </a:t>
            </a:r>
            <a:r>
              <a:rPr lang="en-US" sz="1000" dirty="0" err="1"/>
              <a:t>exemple</a:t>
            </a:r>
            <a:r>
              <a:rPr lang="en-US" sz="1000" dirty="0"/>
              <a:t> de </a:t>
            </a:r>
            <a:r>
              <a:rPr lang="en-US" sz="1000" dirty="0" err="1"/>
              <a:t>aplicatii</a:t>
            </a:r>
            <a:r>
              <a:rPr lang="en-US" sz="1000" dirty="0"/>
              <a:t> </a:t>
            </a:r>
            <a:r>
              <a:rPr lang="en-US" sz="1000" dirty="0" err="1"/>
              <a:t>utilizate</a:t>
            </a:r>
            <a:r>
              <a:rPr lang="en-US" sz="1000" dirty="0"/>
              <a:t> </a:t>
            </a:r>
            <a:r>
              <a:rPr lang="en-US" sz="1000" dirty="0" err="1"/>
              <a:t>pentru</a:t>
            </a:r>
            <a:r>
              <a:rPr lang="en-US" sz="1000" dirty="0"/>
              <a:t> </a:t>
            </a:r>
            <a:r>
              <a:rPr lang="en-US" sz="1000" dirty="0" err="1"/>
              <a:t>protectia</a:t>
            </a:r>
            <a:r>
              <a:rPr lang="en-US" sz="1000" dirty="0"/>
              <a:t> </a:t>
            </a:r>
            <a:r>
              <a:rPr lang="en-US" sz="1000" dirty="0" err="1"/>
              <a:t>si</a:t>
            </a:r>
            <a:r>
              <a:rPr lang="en-US" sz="1000" dirty="0"/>
              <a:t> </a:t>
            </a:r>
            <a:r>
              <a:rPr lang="en-US" sz="1000" dirty="0" err="1"/>
              <a:t>securizarea</a:t>
            </a:r>
            <a:r>
              <a:rPr lang="en-US" sz="1000" dirty="0"/>
              <a:t> </a:t>
            </a:r>
            <a:r>
              <a:rPr lang="en-US" sz="1000" dirty="0" err="1"/>
              <a:t>documentelor</a:t>
            </a:r>
            <a:r>
              <a:rPr lang="en-US" sz="1000" dirty="0"/>
              <a:t> </a:t>
            </a:r>
            <a:r>
              <a:rPr lang="en-US" sz="1000" dirty="0" err="1"/>
              <a:t>electronice</a:t>
            </a:r>
            <a:r>
              <a:rPr lang="en-US" sz="1000" dirty="0"/>
              <a:t>.</a:t>
            </a:r>
          </a:p>
        </p:txBody>
      </p:sp>
      <p:pic>
        <p:nvPicPr>
          <p:cNvPr id="18" name="Picture 17" descr="A red and black logo&#10;&#10;Description automatically generated with low confidence">
            <a:extLst>
              <a:ext uri="{FF2B5EF4-FFF2-40B4-BE49-F238E27FC236}">
                <a16:creationId xmlns:a16="http://schemas.microsoft.com/office/drawing/2014/main" id="{C953B440-4683-0492-99BF-EEF3B10A0C0E}"/>
              </a:ext>
            </a:extLst>
          </p:cNvPr>
          <p:cNvPicPr>
            <a:picLocks noChangeAspect="1"/>
          </p:cNvPicPr>
          <p:nvPr/>
        </p:nvPicPr>
        <p:blipFill>
          <a:blip r:embed="rId3"/>
          <a:stretch>
            <a:fillRect/>
          </a:stretch>
        </p:blipFill>
        <p:spPr>
          <a:xfrm>
            <a:off x="549404" y="3586505"/>
            <a:ext cx="1821820" cy="920032"/>
          </a:xfrm>
          <a:prstGeom prst="rect">
            <a:avLst/>
          </a:prstGeom>
        </p:spPr>
      </p:pic>
      <p:pic>
        <p:nvPicPr>
          <p:cNvPr id="20" name="Picture 19" descr="A blue and white logo&#10;&#10;Description automatically generated with low confidence">
            <a:extLst>
              <a:ext uri="{FF2B5EF4-FFF2-40B4-BE49-F238E27FC236}">
                <a16:creationId xmlns:a16="http://schemas.microsoft.com/office/drawing/2014/main" id="{AE9FCC21-9EAA-6391-5FEE-6A66E748C1DE}"/>
              </a:ext>
            </a:extLst>
          </p:cNvPr>
          <p:cNvPicPr>
            <a:picLocks noChangeAspect="1"/>
          </p:cNvPicPr>
          <p:nvPr/>
        </p:nvPicPr>
        <p:blipFill>
          <a:blip r:embed="rId4"/>
          <a:stretch>
            <a:fillRect/>
          </a:stretch>
        </p:blipFill>
        <p:spPr>
          <a:xfrm>
            <a:off x="3561261" y="3436451"/>
            <a:ext cx="1220143" cy="1220143"/>
          </a:xfrm>
          <a:prstGeom prst="rect">
            <a:avLst/>
          </a:prstGeom>
        </p:spPr>
      </p:pic>
      <p:pic>
        <p:nvPicPr>
          <p:cNvPr id="24" name="Picture 23" descr="A green text on a black background&#10;&#10;Description automatically generated with low confidence">
            <a:extLst>
              <a:ext uri="{FF2B5EF4-FFF2-40B4-BE49-F238E27FC236}">
                <a16:creationId xmlns:a16="http://schemas.microsoft.com/office/drawing/2014/main" id="{76F94187-6994-A209-4D20-DE22C8530CE2}"/>
              </a:ext>
            </a:extLst>
          </p:cNvPr>
          <p:cNvPicPr>
            <a:picLocks noChangeAspect="1"/>
          </p:cNvPicPr>
          <p:nvPr/>
        </p:nvPicPr>
        <p:blipFill>
          <a:blip r:embed="rId5"/>
          <a:stretch>
            <a:fillRect/>
          </a:stretch>
        </p:blipFill>
        <p:spPr>
          <a:xfrm>
            <a:off x="5535261" y="3772468"/>
            <a:ext cx="3217850" cy="54810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637"/>
                                        </p:tgtEl>
                                        <p:attrNameLst>
                                          <p:attrName>style.visibility</p:attrName>
                                        </p:attrNameLst>
                                      </p:cBhvr>
                                      <p:to>
                                        <p:strVal val="visible"/>
                                      </p:to>
                                    </p:set>
                                    <p:anim calcmode="lin" valueType="num">
                                      <p:cBhvr additive="base">
                                        <p:cTn id="7" dur="1000"/>
                                        <p:tgtEl>
                                          <p:spTgt spid="637"/>
                                        </p:tgtEl>
                                        <p:attrNameLst>
                                          <p:attrName>ppt_y</p:attrName>
                                        </p:attrNameLst>
                                      </p:cBhvr>
                                      <p:tavLst>
                                        <p:tav tm="0">
                                          <p:val>
                                            <p:strVal val="#ppt_y-1"/>
                                          </p:val>
                                        </p:tav>
                                        <p:tav tm="100000">
                                          <p:val>
                                            <p:strVal val="#ppt_y"/>
                                          </p:val>
                                        </p:tav>
                                      </p:tavLst>
                                    </p:anim>
                                  </p:childTnLst>
                                </p:cTn>
                              </p:par>
                              <p:par>
                                <p:cTn id="8" presetID="2" presetClass="entr" presetSubtype="8" fill="hold" nodeType="withEffect">
                                  <p:stCondLst>
                                    <p:cond delay="0"/>
                                  </p:stCondLst>
                                  <p:childTnLst>
                                    <p:set>
                                      <p:cBhvr>
                                        <p:cTn id="9" dur="1" fill="hold">
                                          <p:stCondLst>
                                            <p:cond delay="0"/>
                                          </p:stCondLst>
                                        </p:cTn>
                                        <p:tgtEl>
                                          <p:spTgt spid="645"/>
                                        </p:tgtEl>
                                        <p:attrNameLst>
                                          <p:attrName>style.visibility</p:attrName>
                                        </p:attrNameLst>
                                      </p:cBhvr>
                                      <p:to>
                                        <p:strVal val="visible"/>
                                      </p:to>
                                    </p:set>
                                    <p:anim calcmode="lin" valueType="num">
                                      <p:cBhvr additive="base">
                                        <p:cTn id="10" dur="1000"/>
                                        <p:tgtEl>
                                          <p:spTgt spid="64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8"/>
          <p:cNvSpPr txBox="1">
            <a:spLocks noGrp="1"/>
          </p:cNvSpPr>
          <p:nvPr>
            <p:ph type="title"/>
          </p:nvPr>
        </p:nvSpPr>
        <p:spPr>
          <a:xfrm>
            <a:off x="1751836" y="848831"/>
            <a:ext cx="2670650" cy="554400"/>
          </a:xfrm>
          <a:prstGeom prst="rect">
            <a:avLst/>
          </a:prstGeom>
        </p:spPr>
        <p:txBody>
          <a:bodyPr spcFirstLastPara="1" wrap="square" lIns="91425" tIns="91425" rIns="91425" bIns="91425" anchor="t" anchorCtr="0">
            <a:noAutofit/>
          </a:bodyPr>
          <a:lstStyle/>
          <a:p>
            <a:pPr lvl="0"/>
            <a:r>
              <a:rPr lang="en-US" sz="2800" b="1">
                <a:latin typeface="Montserrat" panose="00000500000000000000" pitchFamily="2" charset="0"/>
              </a:rPr>
              <a:t>06</a:t>
            </a:r>
            <a:r>
              <a:rPr lang="en-US" sz="2800">
                <a:latin typeface="Montserrat" panose="00000500000000000000" pitchFamily="2" charset="0"/>
              </a:rPr>
              <a:t> Concluzi</a:t>
            </a:r>
            <a:r>
              <a:rPr lang="ro-RO" sz="2800">
                <a:latin typeface="Montserrat" panose="00000500000000000000" pitchFamily="2" charset="0"/>
              </a:rPr>
              <a:t>i</a:t>
            </a:r>
            <a:endParaRPr sz="2800" dirty="0">
              <a:latin typeface="Montserrat" panose="00000500000000000000" pitchFamily="2" charset="0"/>
            </a:endParaRPr>
          </a:p>
        </p:txBody>
      </p:sp>
      <p:sp>
        <p:nvSpPr>
          <p:cNvPr id="566" name="Google Shape;566;p68"/>
          <p:cNvSpPr txBox="1">
            <a:spLocks noGrp="1"/>
          </p:cNvSpPr>
          <p:nvPr>
            <p:ph type="subTitle" idx="1"/>
          </p:nvPr>
        </p:nvSpPr>
        <p:spPr>
          <a:xfrm>
            <a:off x="1067956" y="1703793"/>
            <a:ext cx="6311188" cy="1787552"/>
          </a:xfrm>
          <a:prstGeom prst="rect">
            <a:avLst/>
          </a:prstGeom>
        </p:spPr>
        <p:txBody>
          <a:bodyPr spcFirstLastPara="1" wrap="square" lIns="91425" tIns="91425" rIns="91425" bIns="91425" anchor="t" anchorCtr="0">
            <a:noAutofit/>
          </a:bodyPr>
          <a:lstStyle/>
          <a:p>
            <a:pPr marL="0" lvl="0" indent="0"/>
            <a:r>
              <a:rPr lang="ro-RO" sz="1200"/>
              <a:t>D</a:t>
            </a:r>
            <a:r>
              <a:rPr lang="en-US" sz="1200"/>
              <a:t>ocumentele </a:t>
            </a:r>
            <a:r>
              <a:rPr lang="en-US" sz="1200" dirty="0" err="1"/>
              <a:t>electronice</a:t>
            </a:r>
            <a:r>
              <a:rPr lang="en-US" sz="1200" dirty="0"/>
              <a:t> </a:t>
            </a:r>
            <a:r>
              <a:rPr lang="en-US" sz="1200" dirty="0" err="1"/>
              <a:t>necesita</a:t>
            </a:r>
            <a:r>
              <a:rPr lang="en-US" sz="1200" dirty="0"/>
              <a:t> </a:t>
            </a:r>
            <a:r>
              <a:rPr lang="en-US" sz="1200" dirty="0" err="1"/>
              <a:t>masuri</a:t>
            </a:r>
            <a:r>
              <a:rPr lang="en-US" sz="1200" dirty="0"/>
              <a:t> de </a:t>
            </a:r>
            <a:r>
              <a:rPr lang="en-US" sz="1200" dirty="0" err="1"/>
              <a:t>securitate</a:t>
            </a:r>
            <a:r>
              <a:rPr lang="en-US" sz="1200" dirty="0"/>
              <a:t> </a:t>
            </a:r>
            <a:r>
              <a:rPr lang="en-US" sz="1200" dirty="0" err="1"/>
              <a:t>pentru</a:t>
            </a:r>
            <a:r>
              <a:rPr lang="en-US" sz="1200" dirty="0"/>
              <a:t> a le </a:t>
            </a:r>
            <a:r>
              <a:rPr lang="en-US" sz="1200" dirty="0" err="1"/>
              <a:t>proteja</a:t>
            </a:r>
            <a:r>
              <a:rPr lang="en-US" sz="1200" dirty="0"/>
              <a:t> </a:t>
            </a:r>
            <a:r>
              <a:rPr lang="en-US" sz="1200" dirty="0" err="1"/>
              <a:t>impotriva</a:t>
            </a:r>
            <a:r>
              <a:rPr lang="en-US" sz="1200" dirty="0"/>
              <a:t> </a:t>
            </a:r>
            <a:r>
              <a:rPr lang="en-US" sz="1200" dirty="0" err="1"/>
              <a:t>pierderii</a:t>
            </a:r>
            <a:r>
              <a:rPr lang="en-US" sz="1200" dirty="0"/>
              <a:t> </a:t>
            </a:r>
            <a:r>
              <a:rPr lang="en-US" sz="1200" dirty="0" err="1"/>
              <a:t>si</a:t>
            </a:r>
            <a:r>
              <a:rPr lang="en-US" sz="1200" dirty="0"/>
              <a:t> a </a:t>
            </a:r>
            <a:r>
              <a:rPr lang="en-US" sz="1200" dirty="0" err="1"/>
              <a:t>amenintarilor</a:t>
            </a:r>
            <a:r>
              <a:rPr lang="en-US" sz="1200" dirty="0"/>
              <a:t>. </a:t>
            </a:r>
            <a:r>
              <a:rPr lang="en-US" sz="1200" dirty="0" err="1"/>
              <a:t>Criptarea</a:t>
            </a:r>
            <a:r>
              <a:rPr lang="en-US" sz="1200" dirty="0"/>
              <a:t>, </a:t>
            </a:r>
            <a:r>
              <a:rPr lang="en-US" sz="1200" dirty="0" err="1"/>
              <a:t>autentificarea</a:t>
            </a:r>
            <a:r>
              <a:rPr lang="en-US" sz="1200" dirty="0"/>
              <a:t> </a:t>
            </a:r>
            <a:r>
              <a:rPr lang="en-US" sz="1200" dirty="0" err="1"/>
              <a:t>si</a:t>
            </a:r>
            <a:r>
              <a:rPr lang="en-US" sz="1200" dirty="0"/>
              <a:t> </a:t>
            </a:r>
            <a:r>
              <a:rPr lang="en-US" sz="1200" dirty="0" err="1"/>
              <a:t>autorizarea</a:t>
            </a:r>
            <a:r>
              <a:rPr lang="en-US" sz="1200" dirty="0"/>
              <a:t> sunt </a:t>
            </a:r>
            <a:r>
              <a:rPr lang="en-US" sz="1200" dirty="0" err="1"/>
              <a:t>esentiale</a:t>
            </a:r>
            <a:r>
              <a:rPr lang="en-US" sz="1200" dirty="0"/>
              <a:t> </a:t>
            </a:r>
            <a:r>
              <a:rPr lang="en-US" sz="1200" dirty="0" err="1"/>
              <a:t>pentru</a:t>
            </a:r>
            <a:r>
              <a:rPr lang="en-US" sz="1200" dirty="0"/>
              <a:t> </a:t>
            </a:r>
            <a:r>
              <a:rPr lang="en-US" sz="1200" dirty="0" err="1"/>
              <a:t>protejarea</a:t>
            </a:r>
            <a:r>
              <a:rPr lang="en-US" sz="1200" dirty="0"/>
              <a:t> </a:t>
            </a:r>
            <a:r>
              <a:rPr lang="en-US" sz="1200" dirty="0" err="1"/>
              <a:t>datelor</a:t>
            </a:r>
            <a:r>
              <a:rPr lang="en-US" sz="1200" dirty="0"/>
              <a:t>. Firewall-urile </a:t>
            </a:r>
            <a:r>
              <a:rPr lang="en-US" sz="1200" dirty="0" err="1"/>
              <a:t>si</a:t>
            </a:r>
            <a:r>
              <a:rPr lang="en-US" sz="1200" dirty="0"/>
              <a:t> </a:t>
            </a:r>
            <a:r>
              <a:rPr lang="en-US" sz="1200" dirty="0" err="1"/>
              <a:t>antivirusurile</a:t>
            </a:r>
            <a:r>
              <a:rPr lang="en-US" sz="1200" dirty="0"/>
              <a:t> </a:t>
            </a:r>
            <a:r>
              <a:rPr lang="en-US" sz="1200" dirty="0" err="1"/>
              <a:t>protejeaza</a:t>
            </a:r>
            <a:r>
              <a:rPr lang="en-US" sz="1200" dirty="0"/>
              <a:t> </a:t>
            </a:r>
            <a:r>
              <a:rPr lang="en-US" sz="1200" dirty="0" err="1"/>
              <a:t>impotriva</a:t>
            </a:r>
            <a:r>
              <a:rPr lang="en-US" sz="1200" dirty="0"/>
              <a:t> </a:t>
            </a:r>
            <a:r>
              <a:rPr lang="en-US" sz="1200" dirty="0" err="1"/>
              <a:t>virusurilor</a:t>
            </a:r>
            <a:r>
              <a:rPr lang="en-US" sz="1200" dirty="0"/>
              <a:t> </a:t>
            </a:r>
            <a:r>
              <a:rPr lang="en-US" sz="1200" dirty="0" err="1"/>
              <a:t>si</a:t>
            </a:r>
            <a:r>
              <a:rPr lang="en-US" sz="1200" dirty="0"/>
              <a:t> </a:t>
            </a:r>
            <a:r>
              <a:rPr lang="en-US" sz="1200" dirty="0" err="1"/>
              <a:t>amenintarilor</a:t>
            </a:r>
            <a:r>
              <a:rPr lang="en-US" sz="1200" dirty="0"/>
              <a:t>. Backup-</a:t>
            </a:r>
            <a:r>
              <a:rPr lang="en-US" sz="1200" dirty="0" err="1"/>
              <a:t>ul</a:t>
            </a:r>
            <a:r>
              <a:rPr lang="en-US" sz="1200" dirty="0"/>
              <a:t> </a:t>
            </a:r>
            <a:r>
              <a:rPr lang="en-US" sz="1200" dirty="0" err="1"/>
              <a:t>si</a:t>
            </a:r>
            <a:r>
              <a:rPr lang="en-US" sz="1200" dirty="0"/>
              <a:t> </a:t>
            </a:r>
            <a:r>
              <a:rPr lang="en-US" sz="1200" dirty="0" err="1"/>
              <a:t>recuperarea</a:t>
            </a:r>
            <a:r>
              <a:rPr lang="en-US" sz="1200" dirty="0"/>
              <a:t> </a:t>
            </a:r>
            <a:r>
              <a:rPr lang="en-US" sz="1200" dirty="0" err="1"/>
              <a:t>datelor</a:t>
            </a:r>
            <a:r>
              <a:rPr lang="en-US" sz="1200" dirty="0"/>
              <a:t> sunt </a:t>
            </a:r>
            <a:r>
              <a:rPr lang="en-US" sz="1200" dirty="0" err="1"/>
              <a:t>importante</a:t>
            </a:r>
            <a:r>
              <a:rPr lang="en-US" sz="1200" dirty="0"/>
              <a:t> in </a:t>
            </a:r>
            <a:r>
              <a:rPr lang="en-US" sz="1200" dirty="0" err="1"/>
              <a:t>caz</a:t>
            </a:r>
            <a:r>
              <a:rPr lang="en-US" sz="1200" dirty="0"/>
              <a:t> de </a:t>
            </a:r>
            <a:r>
              <a:rPr lang="en-US" sz="1200" dirty="0" err="1"/>
              <a:t>pierdere</a:t>
            </a:r>
            <a:r>
              <a:rPr lang="en-US" sz="1200" dirty="0"/>
              <a:t> </a:t>
            </a:r>
            <a:r>
              <a:rPr lang="en-US" sz="1200" dirty="0" err="1"/>
              <a:t>sau</a:t>
            </a:r>
            <a:r>
              <a:rPr lang="en-US" sz="1200" dirty="0"/>
              <a:t> </a:t>
            </a:r>
            <a:r>
              <a:rPr lang="en-US" sz="1200" dirty="0" err="1"/>
              <a:t>deteriorare</a:t>
            </a:r>
            <a:r>
              <a:rPr lang="en-US" sz="1200" dirty="0"/>
              <a:t>. </a:t>
            </a:r>
            <a:r>
              <a:rPr lang="en-US" sz="1200" dirty="0" err="1"/>
              <a:t>Blocarea</a:t>
            </a:r>
            <a:r>
              <a:rPr lang="en-US" sz="1200" dirty="0"/>
              <a:t> </a:t>
            </a:r>
            <a:r>
              <a:rPr lang="en-US" sz="1200" dirty="0" err="1"/>
              <a:t>si</a:t>
            </a:r>
            <a:r>
              <a:rPr lang="en-US" sz="1200" dirty="0"/>
              <a:t> </a:t>
            </a:r>
            <a:r>
              <a:rPr lang="en-US" sz="1200" dirty="0" err="1"/>
              <a:t>protejarea</a:t>
            </a:r>
            <a:r>
              <a:rPr lang="en-US" sz="1200" dirty="0"/>
              <a:t> cu </a:t>
            </a:r>
            <a:r>
              <a:rPr lang="en-US" sz="1200" dirty="0" err="1"/>
              <a:t>parola</a:t>
            </a:r>
            <a:r>
              <a:rPr lang="en-US" sz="1200" dirty="0"/>
              <a:t> </a:t>
            </a:r>
            <a:r>
              <a:rPr lang="en-US" sz="1200" dirty="0" err="1"/>
              <a:t>asigura</a:t>
            </a:r>
            <a:r>
              <a:rPr lang="en-US" sz="1200" dirty="0"/>
              <a:t> </a:t>
            </a:r>
            <a:r>
              <a:rPr lang="en-US" sz="1200" dirty="0" err="1"/>
              <a:t>accesul</a:t>
            </a:r>
            <a:r>
              <a:rPr lang="en-US" sz="1200" dirty="0"/>
              <a:t> </a:t>
            </a:r>
            <a:r>
              <a:rPr lang="en-US" sz="1200" dirty="0" err="1"/>
              <a:t>limitat</a:t>
            </a:r>
            <a:r>
              <a:rPr lang="en-US" sz="1200" dirty="0"/>
              <a:t> la </a:t>
            </a:r>
            <a:r>
              <a:rPr lang="en-US" sz="1200" dirty="0" err="1"/>
              <a:t>documente</a:t>
            </a:r>
            <a:r>
              <a:rPr lang="en-US" sz="1200" dirty="0"/>
              <a:t>. </a:t>
            </a:r>
            <a:r>
              <a:rPr lang="en-US" sz="1200" dirty="0" err="1"/>
              <a:t>Semnaturile</a:t>
            </a:r>
            <a:r>
              <a:rPr lang="en-US" sz="1200" dirty="0"/>
              <a:t> </a:t>
            </a:r>
            <a:r>
              <a:rPr lang="en-US" sz="1200" dirty="0" err="1"/>
              <a:t>digitale</a:t>
            </a:r>
            <a:r>
              <a:rPr lang="en-US" sz="1200" dirty="0"/>
              <a:t> </a:t>
            </a:r>
            <a:r>
              <a:rPr lang="en-US" sz="1200" dirty="0" err="1"/>
              <a:t>verifica</a:t>
            </a:r>
            <a:r>
              <a:rPr lang="en-US" sz="1200" dirty="0"/>
              <a:t> </a:t>
            </a:r>
            <a:r>
              <a:rPr lang="en-US" sz="1200" dirty="0" err="1"/>
              <a:t>autenticitatea</a:t>
            </a:r>
            <a:r>
              <a:rPr lang="en-US" sz="1200" dirty="0"/>
              <a:t> </a:t>
            </a:r>
            <a:r>
              <a:rPr lang="en-US" sz="1200" dirty="0" err="1"/>
              <a:t>si</a:t>
            </a:r>
            <a:r>
              <a:rPr lang="en-US" sz="1200" dirty="0"/>
              <a:t> </a:t>
            </a:r>
            <a:r>
              <a:rPr lang="en-US" sz="1200" dirty="0" err="1"/>
              <a:t>integritatea</a:t>
            </a:r>
            <a:r>
              <a:rPr lang="en-US" sz="1200" dirty="0"/>
              <a:t>. </a:t>
            </a:r>
            <a:r>
              <a:rPr lang="en-US" sz="1200" dirty="0" err="1"/>
              <a:t>Protejarea</a:t>
            </a:r>
            <a:r>
              <a:rPr lang="en-US" sz="1200" dirty="0"/>
              <a:t> </a:t>
            </a:r>
            <a:r>
              <a:rPr lang="en-US" sz="1200" dirty="0" err="1"/>
              <a:t>datelor</a:t>
            </a:r>
            <a:r>
              <a:rPr lang="en-US" sz="1200" dirty="0"/>
              <a:t> </a:t>
            </a:r>
            <a:r>
              <a:rPr lang="en-US" sz="1200" dirty="0" err="1"/>
              <a:t>personale</a:t>
            </a:r>
            <a:r>
              <a:rPr lang="en-US" sz="1200" dirty="0"/>
              <a:t> </a:t>
            </a:r>
            <a:r>
              <a:rPr lang="en-US" sz="1200" dirty="0" err="1"/>
              <a:t>si</a:t>
            </a:r>
            <a:r>
              <a:rPr lang="en-US" sz="1200" dirty="0"/>
              <a:t> </a:t>
            </a:r>
            <a:r>
              <a:rPr lang="en-US" sz="1200" dirty="0" err="1"/>
              <a:t>implementarea</a:t>
            </a:r>
            <a:r>
              <a:rPr lang="en-US" sz="1200" dirty="0"/>
              <a:t> </a:t>
            </a:r>
            <a:r>
              <a:rPr lang="en-US" sz="1200" dirty="0" err="1"/>
              <a:t>politicilor</a:t>
            </a:r>
            <a:r>
              <a:rPr lang="en-US" sz="1200" dirty="0"/>
              <a:t> de </a:t>
            </a:r>
            <a:r>
              <a:rPr lang="en-US" sz="1200" dirty="0" err="1"/>
              <a:t>securitate</a:t>
            </a:r>
            <a:r>
              <a:rPr lang="en-US" sz="1200" dirty="0"/>
              <a:t> sunt </a:t>
            </a:r>
            <a:r>
              <a:rPr lang="en-US" sz="1200" dirty="0" err="1"/>
              <a:t>cruciale</a:t>
            </a:r>
            <a:r>
              <a:rPr lang="en-US" sz="1200" dirty="0"/>
              <a:t>. O </a:t>
            </a:r>
            <a:r>
              <a:rPr lang="en-US" sz="1200" dirty="0" err="1"/>
              <a:t>abordare</a:t>
            </a:r>
            <a:r>
              <a:rPr lang="en-US" sz="1200" dirty="0"/>
              <a:t> </a:t>
            </a:r>
            <a:r>
              <a:rPr lang="en-US" sz="1200" dirty="0" err="1"/>
              <a:t>integrata</a:t>
            </a:r>
            <a:r>
              <a:rPr lang="en-US" sz="1200" dirty="0"/>
              <a:t> a </a:t>
            </a:r>
            <a:r>
              <a:rPr lang="en-US" sz="1200" dirty="0" err="1"/>
              <a:t>securitatii</a:t>
            </a:r>
            <a:r>
              <a:rPr lang="en-US" sz="1200" dirty="0"/>
              <a:t> </a:t>
            </a:r>
            <a:r>
              <a:rPr lang="en-US" sz="1200" dirty="0" err="1"/>
              <a:t>informatiei</a:t>
            </a:r>
            <a:r>
              <a:rPr lang="en-US" sz="1200" dirty="0"/>
              <a:t> </a:t>
            </a:r>
            <a:r>
              <a:rPr lang="en-US" sz="1200" dirty="0" err="1"/>
              <a:t>este</a:t>
            </a:r>
            <a:r>
              <a:rPr lang="en-US" sz="1200" dirty="0"/>
              <a:t> </a:t>
            </a:r>
            <a:r>
              <a:rPr lang="en-US" sz="1200" dirty="0" err="1"/>
              <a:t>necesara</a:t>
            </a:r>
            <a:r>
              <a:rPr lang="en-US" sz="1200" dirty="0"/>
              <a:t> </a:t>
            </a:r>
            <a:r>
              <a:rPr lang="en-US" sz="1200" dirty="0" err="1"/>
              <a:t>pentru</a:t>
            </a:r>
            <a:r>
              <a:rPr lang="en-US" sz="1200" dirty="0"/>
              <a:t> a </a:t>
            </a:r>
            <a:r>
              <a:rPr lang="en-US" sz="1200" dirty="0" err="1"/>
              <a:t>proteja</a:t>
            </a:r>
            <a:r>
              <a:rPr lang="en-US" sz="1200" dirty="0"/>
              <a:t> </a:t>
            </a:r>
            <a:r>
              <a:rPr lang="en-US" sz="1200" dirty="0" err="1"/>
              <a:t>documentele</a:t>
            </a:r>
            <a:r>
              <a:rPr lang="en-US" sz="1200" dirty="0"/>
              <a:t> </a:t>
            </a:r>
            <a:r>
              <a:rPr lang="en-US" sz="1200" dirty="0" err="1"/>
              <a:t>electronice</a:t>
            </a:r>
            <a:r>
              <a:rPr lang="en-US" sz="1200" dirty="0"/>
              <a:t> </a:t>
            </a:r>
            <a:r>
              <a:rPr lang="en-US" sz="1200" dirty="0" err="1"/>
              <a:t>si</a:t>
            </a:r>
            <a:r>
              <a:rPr lang="en-US" sz="1200" dirty="0"/>
              <a:t> </a:t>
            </a:r>
            <a:r>
              <a:rPr lang="en-US" sz="1200" dirty="0" err="1"/>
              <a:t>confidentialitatea</a:t>
            </a:r>
            <a:r>
              <a:rPr lang="en-US" sz="1200" dirty="0"/>
              <a:t> </a:t>
            </a:r>
            <a:r>
              <a:rPr lang="en-US" sz="1200" dirty="0" err="1"/>
              <a:t>acestora</a:t>
            </a:r>
            <a:r>
              <a:rPr lang="en-US" sz="1200" dirty="0"/>
              <a:t>.</a:t>
            </a:r>
          </a:p>
          <a:p>
            <a:pPr marL="0" lvl="0" indent="0"/>
            <a:endParaRPr lang="en-US" sz="1200" dirty="0"/>
          </a:p>
          <a:p>
            <a:pPr marL="0" lvl="0" indent="0"/>
            <a:endParaRPr lang="en-US" sz="1200" dirty="0"/>
          </a:p>
          <a:p>
            <a:pPr marL="0" lvl="0" indent="0"/>
            <a:endParaRPr lang="en-US" sz="1200" dirty="0"/>
          </a:p>
          <a:p>
            <a:pPr marL="0" lvl="0" indent="0"/>
            <a:endParaRPr lang="en-US" sz="1200" dirty="0" err="1"/>
          </a:p>
        </p:txBody>
      </p:sp>
    </p:spTree>
    <p:extLst>
      <p:ext uri="{BB962C8B-B14F-4D97-AF65-F5344CB8AC3E}">
        <p14:creationId xmlns:p14="http://schemas.microsoft.com/office/powerpoint/2010/main" val="232258991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65"/>
                                        </p:tgtEl>
                                        <p:attrNameLst>
                                          <p:attrName>style.visibility</p:attrName>
                                        </p:attrNameLst>
                                      </p:cBhvr>
                                      <p:to>
                                        <p:strVal val="visible"/>
                                      </p:to>
                                    </p:set>
                                    <p:anim calcmode="lin" valueType="num">
                                      <p:cBhvr additive="base">
                                        <p:cTn id="7" dur="1000"/>
                                        <p:tgtEl>
                                          <p:spTgt spid="565"/>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566"/>
                                        </p:tgtEl>
                                        <p:attrNameLst>
                                          <p:attrName>style.visibility</p:attrName>
                                        </p:attrNameLst>
                                      </p:cBhvr>
                                      <p:to>
                                        <p:strVal val="visible"/>
                                      </p:to>
                                    </p:set>
                                    <p:anim calcmode="lin" valueType="num">
                                      <p:cBhvr additive="base">
                                        <p:cTn id="10" dur="1000"/>
                                        <p:tgtEl>
                                          <p:spTgt spid="56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8"/>
          <p:cNvSpPr txBox="1">
            <a:spLocks noGrp="1"/>
          </p:cNvSpPr>
          <p:nvPr>
            <p:ph type="title"/>
          </p:nvPr>
        </p:nvSpPr>
        <p:spPr>
          <a:xfrm>
            <a:off x="824763" y="1322016"/>
            <a:ext cx="7494474" cy="1830425"/>
          </a:xfrm>
          <a:prstGeom prst="rect">
            <a:avLst/>
          </a:prstGeom>
        </p:spPr>
        <p:txBody>
          <a:bodyPr spcFirstLastPara="1" wrap="square" lIns="91425" tIns="91425" rIns="91425" bIns="91425" anchor="t" anchorCtr="0">
            <a:noAutofit/>
          </a:bodyPr>
          <a:lstStyle/>
          <a:p>
            <a:pPr lvl="0" algn="ctr"/>
            <a:r>
              <a:rPr lang="en-US" sz="4000" b="1" dirty="0" err="1">
                <a:latin typeface="Montserrat" panose="00000500000000000000" pitchFamily="2" charset="0"/>
              </a:rPr>
              <a:t>Multumim</a:t>
            </a:r>
            <a:r>
              <a:rPr lang="en-US" sz="4000" b="1" dirty="0">
                <a:latin typeface="Montserrat" panose="00000500000000000000" pitchFamily="2" charset="0"/>
              </a:rPr>
              <a:t> </a:t>
            </a:r>
            <a:r>
              <a:rPr lang="en-US" sz="4000" b="1" dirty="0" err="1">
                <a:latin typeface="Montserrat" panose="00000500000000000000" pitchFamily="2" charset="0"/>
              </a:rPr>
              <a:t>pentru</a:t>
            </a:r>
            <a:r>
              <a:rPr lang="en-US" sz="4000" b="1" dirty="0">
                <a:latin typeface="Montserrat" panose="00000500000000000000" pitchFamily="2" charset="0"/>
              </a:rPr>
              <a:t> </a:t>
            </a:r>
            <a:r>
              <a:rPr lang="en-US" sz="4000" b="1" dirty="0" err="1">
                <a:latin typeface="Montserrat" panose="00000500000000000000" pitchFamily="2" charset="0"/>
              </a:rPr>
              <a:t>atentie</a:t>
            </a:r>
            <a:r>
              <a:rPr lang="en-US" sz="4000" b="1" dirty="0">
                <a:latin typeface="Montserrat" panose="00000500000000000000" pitchFamily="2" charset="0"/>
              </a:rPr>
              <a:t>!</a:t>
            </a:r>
            <a:endParaRPr sz="4000" dirty="0">
              <a:latin typeface="Montserrat" panose="00000500000000000000" pitchFamily="2" charset="0"/>
            </a:endParaRPr>
          </a:p>
        </p:txBody>
      </p:sp>
      <p:pic>
        <p:nvPicPr>
          <p:cNvPr id="5" name="Picture 4" descr="A cartoon hand with blue waves&#10;&#10;Description automatically generated with low confidence">
            <a:extLst>
              <a:ext uri="{FF2B5EF4-FFF2-40B4-BE49-F238E27FC236}">
                <a16:creationId xmlns:a16="http://schemas.microsoft.com/office/drawing/2014/main" id="{CBC1C373-0616-5CD0-CB58-5782E36FCB31}"/>
              </a:ext>
            </a:extLst>
          </p:cNvPr>
          <p:cNvPicPr>
            <a:picLocks noChangeAspect="1"/>
          </p:cNvPicPr>
          <p:nvPr/>
        </p:nvPicPr>
        <p:blipFill>
          <a:blip r:embed="rId3"/>
          <a:stretch>
            <a:fillRect/>
          </a:stretch>
        </p:blipFill>
        <p:spPr>
          <a:xfrm>
            <a:off x="3073578" y="2257225"/>
            <a:ext cx="2676192" cy="2676192"/>
          </a:xfrm>
          <a:prstGeom prst="rect">
            <a:avLst/>
          </a:prstGeom>
        </p:spPr>
      </p:pic>
    </p:spTree>
    <p:extLst>
      <p:ext uri="{BB962C8B-B14F-4D97-AF65-F5344CB8AC3E}">
        <p14:creationId xmlns:p14="http://schemas.microsoft.com/office/powerpoint/2010/main" val="10075497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65"/>
                                        </p:tgtEl>
                                        <p:attrNameLst>
                                          <p:attrName>style.visibility</p:attrName>
                                        </p:attrNameLst>
                                      </p:cBhvr>
                                      <p:to>
                                        <p:strVal val="visible"/>
                                      </p:to>
                                    </p:set>
                                    <p:anim calcmode="lin" valueType="num">
                                      <p:cBhvr additive="base">
                                        <p:cTn id="7" dur="1000"/>
                                        <p:tgtEl>
                                          <p:spTgt spid="56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69"/>
          <p:cNvSpPr txBox="1">
            <a:spLocks noGrp="1"/>
          </p:cNvSpPr>
          <p:nvPr>
            <p:ph type="title"/>
          </p:nvPr>
        </p:nvSpPr>
        <p:spPr>
          <a:xfrm>
            <a:off x="2421943" y="2317463"/>
            <a:ext cx="4300114" cy="81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ontserrat" panose="00000500000000000000" pitchFamily="2" charset="0"/>
              </a:rPr>
              <a:t>Introducere</a:t>
            </a:r>
            <a:endParaRPr dirty="0">
              <a:latin typeface="Montserrat" panose="00000500000000000000" pitchFamily="2" charset="0"/>
            </a:endParaRPr>
          </a:p>
        </p:txBody>
      </p:sp>
      <p:sp>
        <p:nvSpPr>
          <p:cNvPr id="573" name="Google Shape;573;p69"/>
          <p:cNvSpPr txBox="1">
            <a:spLocks noGrp="1"/>
          </p:cNvSpPr>
          <p:nvPr>
            <p:ph type="title" idx="2"/>
          </p:nvPr>
        </p:nvSpPr>
        <p:spPr>
          <a:xfrm>
            <a:off x="3746550" y="1339163"/>
            <a:ext cx="1650900" cy="97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dirty="0"/>
          </a:p>
        </p:txBody>
      </p:sp>
      <p:sp>
        <p:nvSpPr>
          <p:cNvPr id="574" name="Google Shape;574;p69"/>
          <p:cNvSpPr txBox="1">
            <a:spLocks noGrp="1"/>
          </p:cNvSpPr>
          <p:nvPr>
            <p:ph type="subTitle" idx="1"/>
          </p:nvPr>
        </p:nvSpPr>
        <p:spPr>
          <a:xfrm>
            <a:off x="2034522" y="3099263"/>
            <a:ext cx="4844757" cy="39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Informatica | </a:t>
            </a:r>
            <a:r>
              <a:rPr lang="en-US" dirty="0" err="1"/>
              <a:t>Securitatea</a:t>
            </a:r>
            <a:r>
              <a:rPr lang="en-US" dirty="0"/>
              <a:t> </a:t>
            </a:r>
            <a:r>
              <a:rPr lang="en-US" dirty="0" err="1"/>
              <a:t>Informatiei</a:t>
            </a:r>
            <a:r>
              <a:rPr lang="en-US" dirty="0"/>
              <a:t> | </a:t>
            </a:r>
            <a:r>
              <a:rPr lang="en-US" dirty="0" err="1"/>
              <a:t>Criptografia</a:t>
            </a:r>
            <a:endParaRPr dirty="0"/>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66"/>
          <p:cNvSpPr txBox="1">
            <a:spLocks noGrp="1"/>
          </p:cNvSpPr>
          <p:nvPr>
            <p:ph type="subTitle" idx="1"/>
          </p:nvPr>
        </p:nvSpPr>
        <p:spPr>
          <a:xfrm>
            <a:off x="29805" y="1451025"/>
            <a:ext cx="6134402" cy="2321674"/>
          </a:xfrm>
          <a:prstGeom prst="rect">
            <a:avLst/>
          </a:prstGeom>
          <a:ln>
            <a:solidFill>
              <a:schemeClr val="bg1"/>
            </a:solidFill>
          </a:ln>
        </p:spPr>
        <p:txBody>
          <a:bodyPr spcFirstLastPara="1" wrap="square" lIns="91425" tIns="91425" rIns="91425" bIns="91425" anchor="t" anchorCtr="0">
            <a:noAutofit/>
          </a:bodyPr>
          <a:lstStyle/>
          <a:p>
            <a:pPr marL="114300" indent="0">
              <a:buNone/>
            </a:pPr>
            <a:r>
              <a:rPr lang="en-US" sz="1100" dirty="0">
                <a:solidFill>
                  <a:schemeClr val="tx2">
                    <a:lumMod val="25000"/>
                  </a:schemeClr>
                </a:solidFill>
              </a:rPr>
              <a:t>Informatica </a:t>
            </a:r>
            <a:r>
              <a:rPr lang="en-US" sz="1100" dirty="0" err="1">
                <a:solidFill>
                  <a:schemeClr val="tx2">
                    <a:lumMod val="25000"/>
                  </a:schemeClr>
                </a:solidFill>
              </a:rPr>
              <a:t>este</a:t>
            </a:r>
            <a:r>
              <a:rPr lang="en-US" sz="1100" dirty="0">
                <a:solidFill>
                  <a:schemeClr val="tx2">
                    <a:lumMod val="25000"/>
                  </a:schemeClr>
                </a:solidFill>
              </a:rPr>
              <a:t> o </a:t>
            </a:r>
            <a:r>
              <a:rPr lang="en-US" sz="1100" dirty="0" err="1">
                <a:solidFill>
                  <a:schemeClr val="tx2">
                    <a:lumMod val="25000"/>
                  </a:schemeClr>
                </a:solidFill>
              </a:rPr>
              <a:t>disciplina</a:t>
            </a:r>
            <a:r>
              <a:rPr lang="en-US" sz="1100" dirty="0">
                <a:solidFill>
                  <a:schemeClr val="tx2">
                    <a:lumMod val="25000"/>
                  </a:schemeClr>
                </a:solidFill>
              </a:rPr>
              <a:t> care se </a:t>
            </a:r>
            <a:r>
              <a:rPr lang="en-US" sz="1100" dirty="0" err="1">
                <a:solidFill>
                  <a:schemeClr val="tx2">
                    <a:lumMod val="25000"/>
                  </a:schemeClr>
                </a:solidFill>
              </a:rPr>
              <a:t>concentreaza</a:t>
            </a:r>
            <a:r>
              <a:rPr lang="en-US" sz="1100" dirty="0">
                <a:solidFill>
                  <a:schemeClr val="tx2">
                    <a:lumMod val="25000"/>
                  </a:schemeClr>
                </a:solidFill>
              </a:rPr>
              <a:t> pe </a:t>
            </a:r>
            <a:r>
              <a:rPr lang="en-US" sz="1100" dirty="0" err="1">
                <a:solidFill>
                  <a:schemeClr val="tx2">
                    <a:lumMod val="25000"/>
                  </a:schemeClr>
                </a:solidFill>
              </a:rPr>
              <a:t>studiul</a:t>
            </a:r>
            <a:r>
              <a:rPr lang="en-US" sz="1100" dirty="0">
                <a:solidFill>
                  <a:schemeClr val="tx2">
                    <a:lumMod val="25000"/>
                  </a:schemeClr>
                </a:solidFill>
              </a:rPr>
              <a:t> </a:t>
            </a:r>
            <a:r>
              <a:rPr lang="en-US" sz="1100" dirty="0" err="1">
                <a:solidFill>
                  <a:schemeClr val="tx2">
                    <a:lumMod val="25000"/>
                  </a:schemeClr>
                </a:solidFill>
              </a:rPr>
              <a:t>calculatoarelor</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al </a:t>
            </a:r>
            <a:r>
              <a:rPr lang="en-US" sz="1100" dirty="0" err="1">
                <a:solidFill>
                  <a:schemeClr val="tx2">
                    <a:lumMod val="25000"/>
                  </a:schemeClr>
                </a:solidFill>
              </a:rPr>
              <a:t>informaticii</a:t>
            </a:r>
            <a:r>
              <a:rPr lang="en-US" sz="1100" dirty="0">
                <a:solidFill>
                  <a:schemeClr val="tx2">
                    <a:lumMod val="25000"/>
                  </a:schemeClr>
                </a:solidFill>
              </a:rPr>
              <a:t>. </a:t>
            </a:r>
            <a:r>
              <a:rPr lang="en-US" sz="1100" dirty="0" err="1">
                <a:solidFill>
                  <a:schemeClr val="tx2">
                    <a:lumMod val="25000"/>
                  </a:schemeClr>
                </a:solidFill>
              </a:rPr>
              <a:t>Aceasta</a:t>
            </a:r>
            <a:r>
              <a:rPr lang="en-US" sz="1100" dirty="0">
                <a:solidFill>
                  <a:schemeClr val="tx2">
                    <a:lumMod val="25000"/>
                  </a:schemeClr>
                </a:solidFill>
              </a:rPr>
              <a:t> </a:t>
            </a:r>
            <a:r>
              <a:rPr lang="en-US" sz="1100" dirty="0" err="1">
                <a:solidFill>
                  <a:schemeClr val="tx2">
                    <a:lumMod val="25000"/>
                  </a:schemeClr>
                </a:solidFill>
              </a:rPr>
              <a:t>abordeaza</a:t>
            </a:r>
            <a:r>
              <a:rPr lang="en-US" sz="1100" dirty="0">
                <a:solidFill>
                  <a:schemeClr val="tx2">
                    <a:lumMod val="25000"/>
                  </a:schemeClr>
                </a:solidFill>
              </a:rPr>
              <a:t> diverse </a:t>
            </a:r>
            <a:r>
              <a:rPr lang="en-US" sz="1100" dirty="0" err="1">
                <a:solidFill>
                  <a:schemeClr val="tx2">
                    <a:lumMod val="25000"/>
                  </a:schemeClr>
                </a:solidFill>
              </a:rPr>
              <a:t>aspecte</a:t>
            </a:r>
            <a:r>
              <a:rPr lang="en-US" sz="1100" dirty="0">
                <a:solidFill>
                  <a:schemeClr val="tx2">
                    <a:lumMod val="25000"/>
                  </a:schemeClr>
                </a:solidFill>
              </a:rPr>
              <a:t> ale </a:t>
            </a:r>
            <a:r>
              <a:rPr lang="en-US" sz="1100" dirty="0" err="1">
                <a:solidFill>
                  <a:schemeClr val="tx2">
                    <a:lumMod val="25000"/>
                  </a:schemeClr>
                </a:solidFill>
              </a:rPr>
              <a:t>calculatoarelor</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ale </a:t>
            </a:r>
            <a:r>
              <a:rPr lang="en-US" sz="1100" dirty="0" err="1">
                <a:solidFill>
                  <a:schemeClr val="tx2">
                    <a:lumMod val="25000"/>
                  </a:schemeClr>
                </a:solidFill>
              </a:rPr>
              <a:t>informatiilor</a:t>
            </a:r>
            <a:r>
              <a:rPr lang="en-US" sz="1100" dirty="0">
                <a:solidFill>
                  <a:schemeClr val="tx2">
                    <a:lumMod val="25000"/>
                  </a:schemeClr>
                </a:solidFill>
              </a:rPr>
              <a:t>, </a:t>
            </a:r>
            <a:r>
              <a:rPr lang="en-US" sz="1100" dirty="0" err="1">
                <a:solidFill>
                  <a:schemeClr val="tx2">
                    <a:lumMod val="25000"/>
                  </a:schemeClr>
                </a:solidFill>
              </a:rPr>
              <a:t>inclusiv</a:t>
            </a:r>
            <a:r>
              <a:rPr lang="en-US" sz="1100" dirty="0">
                <a:solidFill>
                  <a:schemeClr val="tx2">
                    <a:lumMod val="25000"/>
                  </a:schemeClr>
                </a:solidFill>
              </a:rPr>
              <a:t> </a:t>
            </a:r>
            <a:r>
              <a:rPr lang="en-US" sz="1100" dirty="0" err="1">
                <a:solidFill>
                  <a:schemeClr val="tx2">
                    <a:lumMod val="25000"/>
                  </a:schemeClr>
                </a:solidFill>
              </a:rPr>
              <a:t>algoritmii</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structurile</a:t>
            </a:r>
            <a:r>
              <a:rPr lang="en-US" sz="1100" dirty="0">
                <a:solidFill>
                  <a:schemeClr val="tx2">
                    <a:lumMod val="25000"/>
                  </a:schemeClr>
                </a:solidFill>
              </a:rPr>
              <a:t> de date, </a:t>
            </a:r>
            <a:r>
              <a:rPr lang="en-US" sz="1100" dirty="0" err="1">
                <a:solidFill>
                  <a:schemeClr val="tx2">
                    <a:lumMod val="25000"/>
                  </a:schemeClr>
                </a:solidFill>
              </a:rPr>
              <a:t>proiectarea</a:t>
            </a:r>
            <a:r>
              <a:rPr lang="en-US" sz="1100" dirty="0">
                <a:solidFill>
                  <a:schemeClr val="tx2">
                    <a:lumMod val="25000"/>
                  </a:schemeClr>
                </a:solidFill>
              </a:rPr>
              <a:t> de </a:t>
            </a:r>
            <a:r>
              <a:rPr lang="en-US" sz="1100" dirty="0" err="1">
                <a:solidFill>
                  <a:schemeClr val="tx2">
                    <a:lumMod val="25000"/>
                  </a:schemeClr>
                </a:solidFill>
              </a:rPr>
              <a:t>calculatoare</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retele</a:t>
            </a:r>
            <a:r>
              <a:rPr lang="en-US" sz="1100" dirty="0">
                <a:solidFill>
                  <a:schemeClr val="tx2">
                    <a:lumMod val="25000"/>
                  </a:schemeClr>
                </a:solidFill>
              </a:rPr>
              <a:t>, </a:t>
            </a:r>
            <a:r>
              <a:rPr lang="en-US" sz="1100" dirty="0" err="1">
                <a:solidFill>
                  <a:schemeClr val="tx2">
                    <a:lumMod val="25000"/>
                  </a:schemeClr>
                </a:solidFill>
              </a:rPr>
              <a:t>modelarea</a:t>
            </a:r>
            <a:r>
              <a:rPr lang="en-US" sz="1100" dirty="0">
                <a:solidFill>
                  <a:schemeClr val="tx2">
                    <a:lumMod val="25000"/>
                  </a:schemeClr>
                </a:solidFill>
              </a:rPr>
              <a:t> </a:t>
            </a:r>
            <a:r>
              <a:rPr lang="en-US" sz="1100" dirty="0" err="1">
                <a:solidFill>
                  <a:schemeClr val="tx2">
                    <a:lumMod val="25000"/>
                  </a:schemeClr>
                </a:solidFill>
              </a:rPr>
              <a:t>datelor</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proceselor</a:t>
            </a:r>
            <a:r>
              <a:rPr lang="en-US" sz="1100" dirty="0">
                <a:solidFill>
                  <a:schemeClr val="tx2">
                    <a:lumMod val="25000"/>
                  </a:schemeClr>
                </a:solidFill>
              </a:rPr>
              <a:t> </a:t>
            </a:r>
            <a:r>
              <a:rPr lang="en-US" sz="1100" dirty="0" err="1">
                <a:solidFill>
                  <a:schemeClr val="tx2">
                    <a:lumMod val="25000"/>
                  </a:schemeClr>
                </a:solidFill>
              </a:rPr>
              <a:t>informationale</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inteligenta</a:t>
            </a:r>
            <a:r>
              <a:rPr lang="en-US" sz="1100" dirty="0">
                <a:solidFill>
                  <a:schemeClr val="tx2">
                    <a:lumMod val="25000"/>
                  </a:schemeClr>
                </a:solidFill>
              </a:rPr>
              <a:t> </a:t>
            </a:r>
            <a:r>
              <a:rPr lang="en-US" sz="1100" dirty="0" err="1">
                <a:solidFill>
                  <a:schemeClr val="tx2">
                    <a:lumMod val="25000"/>
                  </a:schemeClr>
                </a:solidFill>
              </a:rPr>
              <a:t>artificiala</a:t>
            </a:r>
            <a:r>
              <a:rPr lang="en-US" sz="1100" dirty="0">
                <a:solidFill>
                  <a:schemeClr val="tx2">
                    <a:lumMod val="25000"/>
                  </a:schemeClr>
                </a:solidFill>
              </a:rPr>
              <a:t>.</a:t>
            </a:r>
          </a:p>
          <a:p>
            <a:pPr marL="114300" indent="0">
              <a:buNone/>
            </a:pPr>
            <a:endParaRPr lang="en-US" sz="1100" dirty="0">
              <a:solidFill>
                <a:schemeClr val="tx2">
                  <a:lumMod val="25000"/>
                </a:schemeClr>
              </a:solidFill>
            </a:endParaRPr>
          </a:p>
          <a:p>
            <a:pPr marL="114300" indent="0">
              <a:buNone/>
            </a:pPr>
            <a:r>
              <a:rPr lang="en-US" sz="1100" dirty="0">
                <a:solidFill>
                  <a:schemeClr val="tx2">
                    <a:lumMod val="25000"/>
                  </a:schemeClr>
                </a:solidFill>
              </a:rPr>
              <a:t>Informatica se </a:t>
            </a:r>
            <a:r>
              <a:rPr lang="en-US" sz="1100" dirty="0" err="1">
                <a:solidFill>
                  <a:schemeClr val="tx2">
                    <a:lumMod val="25000"/>
                  </a:schemeClr>
                </a:solidFill>
              </a:rPr>
              <a:t>bazeaza</a:t>
            </a:r>
            <a:r>
              <a:rPr lang="en-US" sz="1100" dirty="0">
                <a:solidFill>
                  <a:schemeClr val="tx2">
                    <a:lumMod val="25000"/>
                  </a:schemeClr>
                </a:solidFill>
              </a:rPr>
              <a:t> pe </a:t>
            </a:r>
            <a:r>
              <a:rPr lang="en-US" sz="1100" dirty="0" err="1">
                <a:solidFill>
                  <a:schemeClr val="tx2">
                    <a:lumMod val="25000"/>
                  </a:schemeClr>
                </a:solidFill>
              </a:rPr>
              <a:t>matematica</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inginerie</a:t>
            </a:r>
            <a:r>
              <a:rPr lang="en-US" sz="1100" dirty="0">
                <a:solidFill>
                  <a:schemeClr val="tx2">
                    <a:lumMod val="25000"/>
                  </a:schemeClr>
                </a:solidFill>
              </a:rPr>
              <a:t>, </a:t>
            </a:r>
            <a:r>
              <a:rPr lang="en-US" sz="1100" dirty="0" err="1">
                <a:solidFill>
                  <a:schemeClr val="tx2">
                    <a:lumMod val="25000"/>
                  </a:schemeClr>
                </a:solidFill>
              </a:rPr>
              <a:t>folosind</a:t>
            </a:r>
            <a:r>
              <a:rPr lang="en-US" sz="1100" dirty="0">
                <a:solidFill>
                  <a:schemeClr val="tx2">
                    <a:lumMod val="25000"/>
                  </a:schemeClr>
                </a:solidFill>
              </a:rPr>
              <a:t> </a:t>
            </a:r>
            <a:r>
              <a:rPr lang="en-US" sz="1100" dirty="0" err="1">
                <a:solidFill>
                  <a:schemeClr val="tx2">
                    <a:lumMod val="25000"/>
                  </a:schemeClr>
                </a:solidFill>
              </a:rPr>
              <a:t>tehnici</a:t>
            </a:r>
            <a:r>
              <a:rPr lang="en-US" sz="1100" dirty="0">
                <a:solidFill>
                  <a:schemeClr val="tx2">
                    <a:lumMod val="25000"/>
                  </a:schemeClr>
                </a:solidFill>
              </a:rPr>
              <a:t> din </a:t>
            </a:r>
            <a:r>
              <a:rPr lang="en-US" sz="1100" dirty="0" err="1">
                <a:solidFill>
                  <a:schemeClr val="tx2">
                    <a:lumMod val="25000"/>
                  </a:schemeClr>
                </a:solidFill>
              </a:rPr>
              <a:t>domenii</a:t>
            </a:r>
            <a:r>
              <a:rPr lang="en-US" sz="1100" dirty="0">
                <a:solidFill>
                  <a:schemeClr val="tx2">
                    <a:lumMod val="25000"/>
                  </a:schemeClr>
                </a:solidFill>
              </a:rPr>
              <a:t> precum </a:t>
            </a:r>
            <a:r>
              <a:rPr lang="en-US" sz="1100" dirty="0" err="1">
                <a:solidFill>
                  <a:schemeClr val="tx2">
                    <a:lumMod val="25000"/>
                  </a:schemeClr>
                </a:solidFill>
              </a:rPr>
              <a:t>teoria</a:t>
            </a:r>
            <a:r>
              <a:rPr lang="en-US" sz="1100" dirty="0">
                <a:solidFill>
                  <a:schemeClr val="tx2">
                    <a:lumMod val="25000"/>
                  </a:schemeClr>
                </a:solidFill>
              </a:rPr>
              <a:t> </a:t>
            </a:r>
            <a:r>
              <a:rPr lang="en-US" sz="1100" dirty="0" err="1">
                <a:solidFill>
                  <a:schemeClr val="tx2">
                    <a:lumMod val="25000"/>
                  </a:schemeClr>
                </a:solidFill>
              </a:rPr>
              <a:t>statului</a:t>
            </a:r>
            <a:r>
              <a:rPr lang="en-US" sz="1100" dirty="0">
                <a:solidFill>
                  <a:schemeClr val="tx2">
                    <a:lumMod val="25000"/>
                  </a:schemeClr>
                </a:solidFill>
              </a:rPr>
              <a:t> la </a:t>
            </a:r>
            <a:r>
              <a:rPr lang="en-US" sz="1100" dirty="0" err="1">
                <a:solidFill>
                  <a:schemeClr val="tx2">
                    <a:lumMod val="25000"/>
                  </a:schemeClr>
                </a:solidFill>
              </a:rPr>
              <a:t>coada</a:t>
            </a:r>
            <a:r>
              <a:rPr lang="en-US" sz="1100" dirty="0">
                <a:solidFill>
                  <a:schemeClr val="tx2">
                    <a:lumMod val="25000"/>
                  </a:schemeClr>
                </a:solidFill>
              </a:rPr>
              <a:t>, </a:t>
            </a:r>
            <a:r>
              <a:rPr lang="en-US" sz="1100" dirty="0" err="1">
                <a:solidFill>
                  <a:schemeClr val="tx2">
                    <a:lumMod val="25000"/>
                  </a:schemeClr>
                </a:solidFill>
              </a:rPr>
              <a:t>probabilitatea</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statistica</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proiectarea</a:t>
            </a:r>
            <a:r>
              <a:rPr lang="en-US" sz="1100" dirty="0">
                <a:solidFill>
                  <a:schemeClr val="tx2">
                    <a:lumMod val="25000"/>
                  </a:schemeClr>
                </a:solidFill>
              </a:rPr>
              <a:t> </a:t>
            </a:r>
            <a:r>
              <a:rPr lang="en-US" sz="1100" dirty="0" err="1">
                <a:solidFill>
                  <a:schemeClr val="tx2">
                    <a:lumMod val="25000"/>
                  </a:schemeClr>
                </a:solidFill>
              </a:rPr>
              <a:t>circuitelor</a:t>
            </a:r>
            <a:r>
              <a:rPr lang="en-US" sz="1100" dirty="0">
                <a:solidFill>
                  <a:schemeClr val="tx2">
                    <a:lumMod val="25000"/>
                  </a:schemeClr>
                </a:solidFill>
              </a:rPr>
              <a:t> </a:t>
            </a:r>
            <a:r>
              <a:rPr lang="en-US" sz="1100" dirty="0" err="1">
                <a:solidFill>
                  <a:schemeClr val="tx2">
                    <a:lumMod val="25000"/>
                  </a:schemeClr>
                </a:solidFill>
              </a:rPr>
              <a:t>electronice</a:t>
            </a:r>
            <a:r>
              <a:rPr lang="en-US" sz="1100" dirty="0">
                <a:solidFill>
                  <a:schemeClr val="tx2">
                    <a:lumMod val="25000"/>
                  </a:schemeClr>
                </a:solidFill>
              </a:rPr>
              <a:t>. </a:t>
            </a:r>
            <a:r>
              <a:rPr lang="en-US" sz="1100" dirty="0" err="1">
                <a:solidFill>
                  <a:schemeClr val="tx2">
                    <a:lumMod val="25000"/>
                  </a:schemeClr>
                </a:solidFill>
              </a:rPr>
              <a:t>Aceasta</a:t>
            </a:r>
            <a:r>
              <a:rPr lang="en-US" sz="1100" dirty="0">
                <a:solidFill>
                  <a:schemeClr val="tx2">
                    <a:lumMod val="25000"/>
                  </a:schemeClr>
                </a:solidFill>
              </a:rPr>
              <a:t> </a:t>
            </a:r>
            <a:r>
              <a:rPr lang="en-US" sz="1100" dirty="0" err="1">
                <a:solidFill>
                  <a:schemeClr val="tx2">
                    <a:lumMod val="25000"/>
                  </a:schemeClr>
                </a:solidFill>
              </a:rPr>
              <a:t>disciplina</a:t>
            </a:r>
            <a:r>
              <a:rPr lang="en-US" sz="1100" dirty="0">
                <a:solidFill>
                  <a:schemeClr val="tx2">
                    <a:lumMod val="25000"/>
                  </a:schemeClr>
                </a:solidFill>
              </a:rPr>
              <a:t> se </a:t>
            </a:r>
            <a:r>
              <a:rPr lang="en-US" sz="1100" dirty="0" err="1">
                <a:solidFill>
                  <a:schemeClr val="tx2">
                    <a:lumMod val="25000"/>
                  </a:schemeClr>
                </a:solidFill>
              </a:rPr>
              <a:t>concentreaza</a:t>
            </a:r>
            <a:r>
              <a:rPr lang="en-US" sz="1100" dirty="0">
                <a:solidFill>
                  <a:schemeClr val="tx2">
                    <a:lumMod val="25000"/>
                  </a:schemeClr>
                </a:solidFill>
              </a:rPr>
              <a:t>, de </a:t>
            </a:r>
            <a:r>
              <a:rPr lang="en-US" sz="1100" dirty="0" err="1">
                <a:solidFill>
                  <a:schemeClr val="tx2">
                    <a:lumMod val="25000"/>
                  </a:schemeClr>
                </a:solidFill>
              </a:rPr>
              <a:t>asemenea</a:t>
            </a:r>
            <a:r>
              <a:rPr lang="en-US" sz="1100" dirty="0">
                <a:solidFill>
                  <a:schemeClr val="tx2">
                    <a:lumMod val="25000"/>
                  </a:schemeClr>
                </a:solidFill>
              </a:rPr>
              <a:t>, pe </a:t>
            </a:r>
            <a:r>
              <a:rPr lang="en-US" sz="1100" dirty="0" err="1">
                <a:solidFill>
                  <a:schemeClr val="tx2">
                    <a:lumMod val="25000"/>
                  </a:schemeClr>
                </a:solidFill>
              </a:rPr>
              <a:t>testarea</a:t>
            </a:r>
            <a:r>
              <a:rPr lang="en-US" sz="1100" dirty="0">
                <a:solidFill>
                  <a:schemeClr val="tx2">
                    <a:lumMod val="25000"/>
                  </a:schemeClr>
                </a:solidFill>
              </a:rPr>
              <a:t> </a:t>
            </a:r>
            <a:r>
              <a:rPr lang="en-US" sz="1100" dirty="0" err="1">
                <a:solidFill>
                  <a:schemeClr val="tx2">
                    <a:lumMod val="25000"/>
                  </a:schemeClr>
                </a:solidFill>
              </a:rPr>
              <a:t>ipotezelor</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experimentarea</a:t>
            </a:r>
            <a:r>
              <a:rPr lang="en-US" sz="1100" dirty="0">
                <a:solidFill>
                  <a:schemeClr val="tx2">
                    <a:lumMod val="25000"/>
                  </a:schemeClr>
                </a:solidFill>
              </a:rPr>
              <a:t> in </a:t>
            </a:r>
            <a:r>
              <a:rPr lang="en-US" sz="1100" dirty="0" err="1">
                <a:solidFill>
                  <a:schemeClr val="tx2">
                    <a:lumMod val="25000"/>
                  </a:schemeClr>
                </a:solidFill>
              </a:rPr>
              <a:t>timpul</a:t>
            </a:r>
            <a:r>
              <a:rPr lang="en-US" sz="1100" dirty="0">
                <a:solidFill>
                  <a:schemeClr val="tx2">
                    <a:lumMod val="25000"/>
                  </a:schemeClr>
                </a:solidFill>
              </a:rPr>
              <a:t> </a:t>
            </a:r>
            <a:r>
              <a:rPr lang="en-US" sz="1100" dirty="0" err="1">
                <a:solidFill>
                  <a:schemeClr val="tx2">
                    <a:lumMod val="25000"/>
                  </a:schemeClr>
                </a:solidFill>
              </a:rPr>
              <a:t>conceptualizarii</a:t>
            </a:r>
            <a:r>
              <a:rPr lang="en-US" sz="1100" dirty="0">
                <a:solidFill>
                  <a:schemeClr val="tx2">
                    <a:lumMod val="25000"/>
                  </a:schemeClr>
                </a:solidFill>
              </a:rPr>
              <a:t>, </a:t>
            </a:r>
            <a:r>
              <a:rPr lang="en-US" sz="1100" dirty="0" err="1">
                <a:solidFill>
                  <a:schemeClr val="tx2">
                    <a:lumMod val="25000"/>
                  </a:schemeClr>
                </a:solidFill>
              </a:rPr>
              <a:t>proiectarii</a:t>
            </a:r>
            <a:r>
              <a:rPr lang="en-US" sz="1100" dirty="0">
                <a:solidFill>
                  <a:schemeClr val="tx2">
                    <a:lumMod val="25000"/>
                  </a:schemeClr>
                </a:solidFill>
              </a:rPr>
              <a:t>, </a:t>
            </a:r>
            <a:r>
              <a:rPr lang="en-US" sz="1100" dirty="0" err="1">
                <a:solidFill>
                  <a:schemeClr val="tx2">
                    <a:lumMod val="25000"/>
                  </a:schemeClr>
                </a:solidFill>
              </a:rPr>
              <a:t>masurarii</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perfectionarii</a:t>
            </a:r>
            <a:r>
              <a:rPr lang="en-US" sz="1100" dirty="0">
                <a:solidFill>
                  <a:schemeClr val="tx2">
                    <a:lumMod val="25000"/>
                  </a:schemeClr>
                </a:solidFill>
              </a:rPr>
              <a:t> </a:t>
            </a:r>
            <a:r>
              <a:rPr lang="en-US" sz="1100" dirty="0" err="1">
                <a:solidFill>
                  <a:schemeClr val="tx2">
                    <a:lumMod val="25000"/>
                  </a:schemeClr>
                </a:solidFill>
              </a:rPr>
              <a:t>noilor</a:t>
            </a:r>
            <a:r>
              <a:rPr lang="en-US" sz="1100" dirty="0">
                <a:solidFill>
                  <a:schemeClr val="tx2">
                    <a:lumMod val="25000"/>
                  </a:schemeClr>
                </a:solidFill>
              </a:rPr>
              <a:t> </a:t>
            </a:r>
            <a:r>
              <a:rPr lang="en-US" sz="1100" dirty="0" err="1">
                <a:solidFill>
                  <a:schemeClr val="tx2">
                    <a:lumMod val="25000"/>
                  </a:schemeClr>
                </a:solidFill>
              </a:rPr>
              <a:t>algoritmi</a:t>
            </a:r>
            <a:r>
              <a:rPr lang="en-US" sz="1100" dirty="0">
                <a:solidFill>
                  <a:schemeClr val="tx2">
                    <a:lumMod val="25000"/>
                  </a:schemeClr>
                </a:solidFill>
              </a:rPr>
              <a:t>, </a:t>
            </a:r>
            <a:r>
              <a:rPr lang="en-US" sz="1100" dirty="0" err="1">
                <a:solidFill>
                  <a:schemeClr val="tx2">
                    <a:lumMod val="25000"/>
                  </a:schemeClr>
                </a:solidFill>
              </a:rPr>
              <a:t>structuri</a:t>
            </a:r>
            <a:r>
              <a:rPr lang="en-US" sz="1100" dirty="0">
                <a:solidFill>
                  <a:schemeClr val="tx2">
                    <a:lumMod val="25000"/>
                  </a:schemeClr>
                </a:solidFill>
              </a:rPr>
              <a:t> de </a:t>
            </a:r>
            <a:r>
              <a:rPr lang="en-US" sz="1100" dirty="0" err="1">
                <a:solidFill>
                  <a:schemeClr val="tx2">
                    <a:lumMod val="25000"/>
                  </a:schemeClr>
                </a:solidFill>
              </a:rPr>
              <a:t>informatii</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arhitecturi</a:t>
            </a:r>
            <a:r>
              <a:rPr lang="en-US" sz="1100" dirty="0">
                <a:solidFill>
                  <a:schemeClr val="tx2">
                    <a:lumMod val="25000"/>
                  </a:schemeClr>
                </a:solidFill>
              </a:rPr>
              <a:t> de </a:t>
            </a:r>
            <a:r>
              <a:rPr lang="en-US" sz="1100" dirty="0" err="1">
                <a:solidFill>
                  <a:schemeClr val="tx2">
                    <a:lumMod val="25000"/>
                  </a:schemeClr>
                </a:solidFill>
              </a:rPr>
              <a:t>calculatoare</a:t>
            </a:r>
            <a:r>
              <a:rPr lang="en-US" sz="1100" dirty="0">
                <a:solidFill>
                  <a:schemeClr val="tx2">
                    <a:lumMod val="25000"/>
                  </a:schemeClr>
                </a:solidFill>
              </a:rPr>
              <a:t>.</a:t>
            </a:r>
          </a:p>
          <a:p>
            <a:pPr marL="114300" indent="0">
              <a:buNone/>
            </a:pPr>
            <a:endParaRPr lang="en-US" sz="1100" dirty="0">
              <a:solidFill>
                <a:schemeClr val="tx2">
                  <a:lumMod val="25000"/>
                </a:schemeClr>
              </a:solidFill>
            </a:endParaRPr>
          </a:p>
          <a:p>
            <a:pPr marL="114300" indent="0">
              <a:buNone/>
            </a:pPr>
            <a:r>
              <a:rPr lang="en-US" sz="1100" dirty="0">
                <a:solidFill>
                  <a:schemeClr val="tx2">
                    <a:lumMod val="25000"/>
                  </a:schemeClr>
                </a:solidFill>
              </a:rPr>
              <a:t>In </a:t>
            </a:r>
            <a:r>
              <a:rPr lang="en-US" sz="1100" dirty="0" err="1">
                <a:solidFill>
                  <a:schemeClr val="tx2">
                    <a:lumMod val="25000"/>
                  </a:schemeClr>
                </a:solidFill>
              </a:rPr>
              <a:t>ansamblu</a:t>
            </a:r>
            <a:r>
              <a:rPr lang="en-US" sz="1100" dirty="0">
                <a:solidFill>
                  <a:schemeClr val="tx2">
                    <a:lumMod val="25000"/>
                  </a:schemeClr>
                </a:solidFill>
              </a:rPr>
              <a:t>, informatica </a:t>
            </a:r>
            <a:r>
              <a:rPr lang="en-US" sz="1100" dirty="0" err="1">
                <a:solidFill>
                  <a:schemeClr val="tx2">
                    <a:lumMod val="25000"/>
                  </a:schemeClr>
                </a:solidFill>
              </a:rPr>
              <a:t>este</a:t>
            </a:r>
            <a:r>
              <a:rPr lang="en-US" sz="1100" dirty="0">
                <a:solidFill>
                  <a:schemeClr val="tx2">
                    <a:lumMod val="25000"/>
                  </a:schemeClr>
                </a:solidFill>
              </a:rPr>
              <a:t> o </a:t>
            </a:r>
            <a:r>
              <a:rPr lang="en-US" sz="1100" dirty="0" err="1">
                <a:solidFill>
                  <a:schemeClr val="tx2">
                    <a:lumMod val="25000"/>
                  </a:schemeClr>
                </a:solidFill>
              </a:rPr>
              <a:t>disciplina</a:t>
            </a:r>
            <a:r>
              <a:rPr lang="en-US" sz="1100" dirty="0">
                <a:solidFill>
                  <a:schemeClr val="tx2">
                    <a:lumMod val="25000"/>
                  </a:schemeClr>
                </a:solidFill>
              </a:rPr>
              <a:t> </a:t>
            </a:r>
            <a:r>
              <a:rPr lang="en-US" sz="1100" dirty="0" err="1">
                <a:solidFill>
                  <a:schemeClr val="tx2">
                    <a:lumMod val="25000"/>
                  </a:schemeClr>
                </a:solidFill>
              </a:rPr>
              <a:t>larga</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complexa</a:t>
            </a:r>
            <a:r>
              <a:rPr lang="en-US" sz="1100" dirty="0">
                <a:solidFill>
                  <a:schemeClr val="tx2">
                    <a:lumMod val="25000"/>
                  </a:schemeClr>
                </a:solidFill>
              </a:rPr>
              <a:t> care </a:t>
            </a:r>
            <a:r>
              <a:rPr lang="en-US" sz="1100" dirty="0" err="1">
                <a:solidFill>
                  <a:schemeClr val="tx2">
                    <a:lumMod val="25000"/>
                  </a:schemeClr>
                </a:solidFill>
              </a:rPr>
              <a:t>este</a:t>
            </a:r>
            <a:r>
              <a:rPr lang="en-US" sz="1100" dirty="0">
                <a:solidFill>
                  <a:schemeClr val="tx2">
                    <a:lumMod val="25000"/>
                  </a:schemeClr>
                </a:solidFill>
              </a:rPr>
              <a:t> </a:t>
            </a:r>
            <a:r>
              <a:rPr lang="en-US" sz="1100" dirty="0" err="1">
                <a:solidFill>
                  <a:schemeClr val="tx2">
                    <a:lumMod val="25000"/>
                  </a:schemeClr>
                </a:solidFill>
              </a:rPr>
              <a:t>utilizata</a:t>
            </a:r>
            <a:r>
              <a:rPr lang="en-US" sz="1100" dirty="0">
                <a:solidFill>
                  <a:schemeClr val="tx2">
                    <a:lumMod val="25000"/>
                  </a:schemeClr>
                </a:solidFill>
              </a:rPr>
              <a:t> in </a:t>
            </a:r>
            <a:r>
              <a:rPr lang="en-US" sz="1100" dirty="0" err="1">
                <a:solidFill>
                  <a:schemeClr val="tx2">
                    <a:lumMod val="25000"/>
                  </a:schemeClr>
                </a:solidFill>
              </a:rPr>
              <a:t>multe</a:t>
            </a:r>
            <a:r>
              <a:rPr lang="en-US" sz="1100" dirty="0">
                <a:solidFill>
                  <a:schemeClr val="tx2">
                    <a:lumMod val="25000"/>
                  </a:schemeClr>
                </a:solidFill>
              </a:rPr>
              <a:t> </a:t>
            </a:r>
            <a:r>
              <a:rPr lang="en-US" sz="1100" dirty="0" err="1">
                <a:solidFill>
                  <a:schemeClr val="tx2">
                    <a:lumMod val="25000"/>
                  </a:schemeClr>
                </a:solidFill>
              </a:rPr>
              <a:t>domenii</a:t>
            </a:r>
            <a:r>
              <a:rPr lang="en-US" sz="1100" dirty="0">
                <a:solidFill>
                  <a:schemeClr val="tx2">
                    <a:lumMod val="25000"/>
                  </a:schemeClr>
                </a:solidFill>
              </a:rPr>
              <a:t>, de la </a:t>
            </a:r>
            <a:r>
              <a:rPr lang="en-US" sz="1100" dirty="0" err="1">
                <a:solidFill>
                  <a:schemeClr val="tx2">
                    <a:lumMod val="25000"/>
                  </a:schemeClr>
                </a:solidFill>
              </a:rPr>
              <a:t>afaceri</a:t>
            </a:r>
            <a:r>
              <a:rPr lang="en-US" sz="1100" dirty="0">
                <a:solidFill>
                  <a:schemeClr val="tx2">
                    <a:lumMod val="25000"/>
                  </a:schemeClr>
                </a:solidFill>
              </a:rPr>
              <a:t> la </a:t>
            </a:r>
            <a:r>
              <a:rPr lang="en-US" sz="1100" dirty="0" err="1">
                <a:solidFill>
                  <a:schemeClr val="tx2">
                    <a:lumMod val="25000"/>
                  </a:schemeClr>
                </a:solidFill>
              </a:rPr>
              <a:t>stiinta</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inginerie</a:t>
            </a:r>
            <a:r>
              <a:rPr lang="en-US" sz="1100" dirty="0">
                <a:solidFill>
                  <a:schemeClr val="tx2">
                    <a:lumMod val="25000"/>
                  </a:schemeClr>
                </a:solidFill>
              </a:rPr>
              <a:t>.</a:t>
            </a:r>
            <a:endParaRPr lang="en-US" sz="1100" dirty="0"/>
          </a:p>
        </p:txBody>
      </p:sp>
      <p:sp>
        <p:nvSpPr>
          <p:cNvPr id="554" name="Google Shape;554;p66"/>
          <p:cNvSpPr txBox="1">
            <a:spLocks noGrp="1"/>
          </p:cNvSpPr>
          <p:nvPr>
            <p:ph type="title"/>
          </p:nvPr>
        </p:nvSpPr>
        <p:spPr>
          <a:xfrm>
            <a:off x="29804" y="598491"/>
            <a:ext cx="5679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Montserrat" panose="00000500000000000000" pitchFamily="2" charset="0"/>
              </a:rPr>
              <a:t>Informatica</a:t>
            </a:r>
            <a:endParaRPr dirty="0">
              <a:latin typeface="Montserrat" panose="00000500000000000000" pitchFamily="2" charset="0"/>
            </a:endParaRPr>
          </a:p>
        </p:txBody>
      </p:sp>
      <p:pic>
        <p:nvPicPr>
          <p:cNvPr id="6" name="Picture 5" descr="A picture containing screenshot, computer, text, design&#10;&#10;Description automatically generated">
            <a:extLst>
              <a:ext uri="{FF2B5EF4-FFF2-40B4-BE49-F238E27FC236}">
                <a16:creationId xmlns:a16="http://schemas.microsoft.com/office/drawing/2014/main" id="{CDE354FC-A360-71FF-01C6-A8EDE49583A6}"/>
              </a:ext>
            </a:extLst>
          </p:cNvPr>
          <p:cNvPicPr>
            <a:picLocks noChangeAspect="1"/>
          </p:cNvPicPr>
          <p:nvPr/>
        </p:nvPicPr>
        <p:blipFill>
          <a:blip r:embed="rId3"/>
          <a:stretch>
            <a:fillRect/>
          </a:stretch>
        </p:blipFill>
        <p:spPr>
          <a:xfrm>
            <a:off x="5895141" y="1749484"/>
            <a:ext cx="2820433" cy="2380798"/>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553"/>
                                        </p:tgtEl>
                                        <p:attrNameLst>
                                          <p:attrName>style.visibility</p:attrName>
                                        </p:attrNameLst>
                                      </p:cBhvr>
                                      <p:to>
                                        <p:strVal val="visible"/>
                                      </p:to>
                                    </p:set>
                                    <p:anim calcmode="lin" valueType="num">
                                      <p:cBhvr additive="base">
                                        <p:cTn id="7" dur="1000"/>
                                        <p:tgtEl>
                                          <p:spTgt spid="553"/>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554"/>
                                        </p:tgtEl>
                                        <p:attrNameLst>
                                          <p:attrName>style.visibility</p:attrName>
                                        </p:attrNameLst>
                                      </p:cBhvr>
                                      <p:to>
                                        <p:strVal val="visible"/>
                                      </p:to>
                                    </p:set>
                                    <p:anim calcmode="lin" valueType="num">
                                      <p:cBhvr additive="base">
                                        <p:cTn id="10" dur="1000"/>
                                        <p:tgtEl>
                                          <p:spTgt spid="55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4" name="Google Shape;554;p66">
            <a:extLst>
              <a:ext uri="{FF2B5EF4-FFF2-40B4-BE49-F238E27FC236}">
                <a16:creationId xmlns:a16="http://schemas.microsoft.com/office/drawing/2014/main" id="{7C2BA7C0-6E6F-E934-4676-EC25C069D74A}"/>
              </a:ext>
            </a:extLst>
          </p:cNvPr>
          <p:cNvSpPr txBox="1">
            <a:spLocks noGrp="1"/>
          </p:cNvSpPr>
          <p:nvPr>
            <p:ph type="title"/>
          </p:nvPr>
        </p:nvSpPr>
        <p:spPr>
          <a:xfrm>
            <a:off x="3417568" y="1081446"/>
            <a:ext cx="4363153" cy="90419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err="1">
                <a:latin typeface="Montserrat" panose="00000500000000000000" pitchFamily="2" charset="0"/>
              </a:rPr>
              <a:t>Securitatea</a:t>
            </a:r>
            <a:r>
              <a:rPr lang="en-US" sz="2000" dirty="0">
                <a:latin typeface="Montserrat" panose="00000500000000000000" pitchFamily="2" charset="0"/>
              </a:rPr>
              <a:t> </a:t>
            </a:r>
            <a:r>
              <a:rPr lang="en-US" sz="2000" dirty="0" err="1">
                <a:latin typeface="Montserrat" panose="00000500000000000000" pitchFamily="2" charset="0"/>
              </a:rPr>
              <a:t>Informatiei</a:t>
            </a:r>
            <a:endParaRPr sz="2000" dirty="0">
              <a:latin typeface="Montserrat" panose="00000500000000000000" pitchFamily="2" charset="0"/>
            </a:endParaRPr>
          </a:p>
        </p:txBody>
      </p:sp>
      <p:sp>
        <p:nvSpPr>
          <p:cNvPr id="3" name="TextBox 2">
            <a:extLst>
              <a:ext uri="{FF2B5EF4-FFF2-40B4-BE49-F238E27FC236}">
                <a16:creationId xmlns:a16="http://schemas.microsoft.com/office/drawing/2014/main" id="{D26F21C6-353D-C647-CCFD-AA767970C2EC}"/>
              </a:ext>
            </a:extLst>
          </p:cNvPr>
          <p:cNvSpPr txBox="1"/>
          <p:nvPr/>
        </p:nvSpPr>
        <p:spPr>
          <a:xfrm>
            <a:off x="3546540" y="1672803"/>
            <a:ext cx="4105210" cy="2462213"/>
          </a:xfrm>
          <a:prstGeom prst="rect">
            <a:avLst/>
          </a:prstGeom>
          <a:noFill/>
        </p:spPr>
        <p:txBody>
          <a:bodyPr wrap="square" rtlCol="0">
            <a:spAutoFit/>
          </a:bodyPr>
          <a:lstStyle/>
          <a:p>
            <a:r>
              <a:rPr lang="en-US" sz="1100" dirty="0" err="1">
                <a:latin typeface="Montserrat" panose="00000500000000000000" pitchFamily="2" charset="0"/>
              </a:rPr>
              <a:t>Securitatea</a:t>
            </a:r>
            <a:r>
              <a:rPr lang="en-US" sz="1100" dirty="0">
                <a:latin typeface="Montserrat" panose="00000500000000000000" pitchFamily="2" charset="0"/>
              </a:rPr>
              <a:t> </a:t>
            </a:r>
            <a:r>
              <a:rPr lang="en-US" sz="1100" dirty="0" err="1">
                <a:latin typeface="Montserrat" panose="00000500000000000000" pitchFamily="2" charset="0"/>
              </a:rPr>
              <a:t>informatiilor</a:t>
            </a:r>
            <a:r>
              <a:rPr lang="en-US" sz="1100" dirty="0">
                <a:latin typeface="Montserrat" panose="00000500000000000000" pitchFamily="2" charset="0"/>
              </a:rPr>
              <a:t> </a:t>
            </a:r>
            <a:r>
              <a:rPr lang="en-US" sz="1100" dirty="0" err="1">
                <a:latin typeface="Montserrat" panose="00000500000000000000" pitchFamily="2" charset="0"/>
              </a:rPr>
              <a:t>este</a:t>
            </a:r>
            <a:r>
              <a:rPr lang="en-US" sz="1100" dirty="0">
                <a:latin typeface="Montserrat" panose="00000500000000000000" pitchFamily="2" charset="0"/>
              </a:rPr>
              <a:t> </a:t>
            </a:r>
            <a:r>
              <a:rPr lang="en-US" sz="1100" dirty="0" err="1">
                <a:latin typeface="Montserrat" panose="00000500000000000000" pitchFamily="2" charset="0"/>
              </a:rPr>
              <a:t>esentiala</a:t>
            </a:r>
            <a:r>
              <a:rPr lang="en-US" sz="1100" dirty="0">
                <a:latin typeface="Montserrat" panose="00000500000000000000" pitchFamily="2" charset="0"/>
              </a:rPr>
              <a:t> </a:t>
            </a:r>
            <a:r>
              <a:rPr lang="en-US" sz="1100" dirty="0" err="1">
                <a:latin typeface="Montserrat" panose="00000500000000000000" pitchFamily="2" charset="0"/>
              </a:rPr>
              <a:t>pentru</a:t>
            </a:r>
            <a:r>
              <a:rPr lang="en-US" sz="1100" dirty="0">
                <a:latin typeface="Montserrat" panose="00000500000000000000" pitchFamily="2" charset="0"/>
              </a:rPr>
              <a:t> a </a:t>
            </a:r>
            <a:r>
              <a:rPr lang="en-US" sz="1100" dirty="0" err="1">
                <a:latin typeface="Montserrat" panose="00000500000000000000" pitchFamily="2" charset="0"/>
              </a:rPr>
              <a:t>proteja</a:t>
            </a:r>
            <a:r>
              <a:rPr lang="en-US" sz="1100" dirty="0">
                <a:latin typeface="Montserrat" panose="00000500000000000000" pitchFamily="2" charset="0"/>
              </a:rPr>
              <a:t> </a:t>
            </a:r>
            <a:r>
              <a:rPr lang="en-US" sz="1100" dirty="0" err="1">
                <a:latin typeface="Montserrat" panose="00000500000000000000" pitchFamily="2" charset="0"/>
              </a:rPr>
              <a:t>datele</a:t>
            </a:r>
            <a:r>
              <a:rPr lang="en-US" sz="1100" dirty="0">
                <a:latin typeface="Montserrat" panose="00000500000000000000" pitchFamily="2" charset="0"/>
              </a:rPr>
              <a:t> </a:t>
            </a:r>
            <a:r>
              <a:rPr lang="en-US" sz="1100" dirty="0" err="1">
                <a:latin typeface="Montserrat" panose="00000500000000000000" pitchFamily="2" charset="0"/>
              </a:rPr>
              <a:t>digitale</a:t>
            </a:r>
            <a:r>
              <a:rPr lang="en-US" sz="1100" dirty="0">
                <a:latin typeface="Montserrat" panose="00000500000000000000" pitchFamily="2" charset="0"/>
              </a:rPr>
              <a:t> </a:t>
            </a:r>
            <a:r>
              <a:rPr lang="en-US" sz="1100" dirty="0" err="1">
                <a:latin typeface="Montserrat" panose="00000500000000000000" pitchFamily="2" charset="0"/>
              </a:rPr>
              <a:t>si</a:t>
            </a:r>
            <a:r>
              <a:rPr lang="en-US" sz="1100" dirty="0">
                <a:latin typeface="Montserrat" panose="00000500000000000000" pitchFamily="2" charset="0"/>
              </a:rPr>
              <a:t> </a:t>
            </a:r>
            <a:r>
              <a:rPr lang="en-US" sz="1100" dirty="0" err="1">
                <a:latin typeface="Montserrat" panose="00000500000000000000" pitchFamily="2" charset="0"/>
              </a:rPr>
              <a:t>analogice</a:t>
            </a:r>
            <a:r>
              <a:rPr lang="en-US" sz="1100" dirty="0">
                <a:latin typeface="Montserrat" panose="00000500000000000000" pitchFamily="2" charset="0"/>
              </a:rPr>
              <a:t> </a:t>
            </a:r>
            <a:r>
              <a:rPr lang="en-US" sz="1100" dirty="0" err="1">
                <a:latin typeface="Montserrat" panose="00000500000000000000" pitchFamily="2" charset="0"/>
              </a:rPr>
              <a:t>impotriva</a:t>
            </a:r>
            <a:r>
              <a:rPr lang="en-US" sz="1100" dirty="0">
                <a:latin typeface="Montserrat" panose="00000500000000000000" pitchFamily="2" charset="0"/>
              </a:rPr>
              <a:t> </a:t>
            </a:r>
            <a:r>
              <a:rPr lang="en-US" sz="1100" dirty="0" err="1">
                <a:latin typeface="Montserrat" panose="00000500000000000000" pitchFamily="2" charset="0"/>
              </a:rPr>
              <a:t>accesului</a:t>
            </a:r>
            <a:r>
              <a:rPr lang="en-US" sz="1100" dirty="0">
                <a:latin typeface="Montserrat" panose="00000500000000000000" pitchFamily="2" charset="0"/>
              </a:rPr>
              <a:t> </a:t>
            </a:r>
            <a:r>
              <a:rPr lang="en-US" sz="1100" dirty="0" err="1">
                <a:latin typeface="Montserrat" panose="00000500000000000000" pitchFamily="2" charset="0"/>
              </a:rPr>
              <a:t>neautorizat</a:t>
            </a:r>
            <a:r>
              <a:rPr lang="en-US" sz="1100" dirty="0">
                <a:latin typeface="Montserrat" panose="00000500000000000000" pitchFamily="2" charset="0"/>
              </a:rPr>
              <a:t> </a:t>
            </a:r>
            <a:r>
              <a:rPr lang="en-US" sz="1100" dirty="0" err="1">
                <a:latin typeface="Montserrat" panose="00000500000000000000" pitchFamily="2" charset="0"/>
              </a:rPr>
              <a:t>si</a:t>
            </a:r>
            <a:r>
              <a:rPr lang="en-US" sz="1100" dirty="0">
                <a:latin typeface="Montserrat" panose="00000500000000000000" pitchFamily="2" charset="0"/>
              </a:rPr>
              <a:t> </a:t>
            </a:r>
            <a:r>
              <a:rPr lang="en-US" sz="1100" dirty="0" err="1">
                <a:latin typeface="Montserrat" panose="00000500000000000000" pitchFamily="2" charset="0"/>
              </a:rPr>
              <a:t>este</a:t>
            </a:r>
            <a:r>
              <a:rPr lang="en-US" sz="1100" dirty="0">
                <a:latin typeface="Montserrat" panose="00000500000000000000" pitchFamily="2" charset="0"/>
              </a:rPr>
              <a:t> o </a:t>
            </a:r>
            <a:r>
              <a:rPr lang="en-US" sz="1100" dirty="0" err="1">
                <a:latin typeface="Montserrat" panose="00000500000000000000" pitchFamily="2" charset="0"/>
              </a:rPr>
              <a:t>ramura</a:t>
            </a:r>
            <a:r>
              <a:rPr lang="en-US" sz="1100" dirty="0">
                <a:latin typeface="Montserrat" panose="00000500000000000000" pitchFamily="2" charset="0"/>
              </a:rPr>
              <a:t> a </a:t>
            </a:r>
            <a:r>
              <a:rPr lang="en-US" sz="1100" dirty="0" err="1">
                <a:latin typeface="Montserrat" panose="00000500000000000000" pitchFamily="2" charset="0"/>
              </a:rPr>
              <a:t>managementului</a:t>
            </a:r>
            <a:r>
              <a:rPr lang="en-US" sz="1100" dirty="0">
                <a:latin typeface="Montserrat" panose="00000500000000000000" pitchFamily="2" charset="0"/>
              </a:rPr>
              <a:t> </a:t>
            </a:r>
            <a:r>
              <a:rPr lang="en-US" sz="1100" dirty="0" err="1">
                <a:latin typeface="Montserrat" panose="00000500000000000000" pitchFamily="2" charset="0"/>
              </a:rPr>
              <a:t>riscului</a:t>
            </a:r>
            <a:r>
              <a:rPr lang="en-US" sz="1100" dirty="0">
                <a:latin typeface="Montserrat" panose="00000500000000000000" pitchFamily="2" charset="0"/>
              </a:rPr>
              <a:t> informational. </a:t>
            </a:r>
            <a:r>
              <a:rPr lang="en-US" sz="1100" dirty="0" err="1">
                <a:latin typeface="Montserrat" panose="00000500000000000000" pitchFamily="2" charset="0"/>
              </a:rPr>
              <a:t>Acest</a:t>
            </a:r>
            <a:r>
              <a:rPr lang="en-US" sz="1100" dirty="0">
                <a:latin typeface="Montserrat" panose="00000500000000000000" pitchFamily="2" charset="0"/>
              </a:rPr>
              <a:t> concept </a:t>
            </a:r>
            <a:r>
              <a:rPr lang="en-US" sz="1100" dirty="0" err="1">
                <a:latin typeface="Montserrat" panose="00000500000000000000" pitchFamily="2" charset="0"/>
              </a:rPr>
              <a:t>acopera</a:t>
            </a:r>
            <a:r>
              <a:rPr lang="en-US" sz="1100" dirty="0">
                <a:latin typeface="Montserrat" panose="00000500000000000000" pitchFamily="2" charset="0"/>
              </a:rPr>
              <a:t> </a:t>
            </a:r>
            <a:r>
              <a:rPr lang="en-US" sz="1100" dirty="0" err="1">
                <a:latin typeface="Montserrat" panose="00000500000000000000" pitchFamily="2" charset="0"/>
              </a:rPr>
              <a:t>toate</a:t>
            </a:r>
            <a:r>
              <a:rPr lang="en-US" sz="1100" dirty="0">
                <a:latin typeface="Montserrat" panose="00000500000000000000" pitchFamily="2" charset="0"/>
              </a:rPr>
              <a:t> </a:t>
            </a:r>
            <a:r>
              <a:rPr lang="en-US" sz="1100" dirty="0" err="1">
                <a:latin typeface="Montserrat" panose="00000500000000000000" pitchFamily="2" charset="0"/>
              </a:rPr>
              <a:t>ariile</a:t>
            </a:r>
            <a:r>
              <a:rPr lang="en-US" sz="1100" dirty="0">
                <a:latin typeface="Montserrat" panose="00000500000000000000" pitchFamily="2" charset="0"/>
              </a:rPr>
              <a:t> care se </a:t>
            </a:r>
            <a:r>
              <a:rPr lang="en-US" sz="1100" dirty="0" err="1">
                <a:latin typeface="Montserrat" panose="00000500000000000000" pitchFamily="2" charset="0"/>
              </a:rPr>
              <a:t>refera</a:t>
            </a:r>
            <a:r>
              <a:rPr lang="en-US" sz="1100" dirty="0">
                <a:latin typeface="Montserrat" panose="00000500000000000000" pitchFamily="2" charset="0"/>
              </a:rPr>
              <a:t> la </a:t>
            </a:r>
            <a:r>
              <a:rPr lang="en-US" sz="1100" dirty="0" err="1">
                <a:latin typeface="Montserrat" panose="00000500000000000000" pitchFamily="2" charset="0"/>
              </a:rPr>
              <a:t>mediul</a:t>
            </a:r>
            <a:r>
              <a:rPr lang="en-US" sz="1100" dirty="0">
                <a:latin typeface="Montserrat" panose="00000500000000000000" pitchFamily="2" charset="0"/>
              </a:rPr>
              <a:t> </a:t>
            </a:r>
            <a:r>
              <a:rPr lang="en-US" sz="1100" dirty="0" err="1">
                <a:latin typeface="Montserrat" panose="00000500000000000000" pitchFamily="2" charset="0"/>
              </a:rPr>
              <a:t>cibernetic</a:t>
            </a:r>
            <a:r>
              <a:rPr lang="en-US" sz="1100" dirty="0">
                <a:latin typeface="Montserrat" panose="00000500000000000000" pitchFamily="2" charset="0"/>
              </a:rPr>
              <a:t> </a:t>
            </a:r>
            <a:r>
              <a:rPr lang="en-US" sz="1100" dirty="0" err="1">
                <a:latin typeface="Montserrat" panose="00000500000000000000" pitchFamily="2" charset="0"/>
              </a:rPr>
              <a:t>si</a:t>
            </a:r>
            <a:r>
              <a:rPr lang="en-US" sz="1100" dirty="0">
                <a:latin typeface="Montserrat" panose="00000500000000000000" pitchFamily="2" charset="0"/>
              </a:rPr>
              <a:t> </a:t>
            </a:r>
            <a:r>
              <a:rPr lang="en-US" sz="1100" dirty="0" err="1">
                <a:latin typeface="Montserrat" panose="00000500000000000000" pitchFamily="2" charset="0"/>
              </a:rPr>
              <a:t>utilizeaza</a:t>
            </a:r>
            <a:r>
              <a:rPr lang="en-US" sz="1100" dirty="0">
                <a:latin typeface="Montserrat" panose="00000500000000000000" pitchFamily="2" charset="0"/>
              </a:rPr>
              <a:t> </a:t>
            </a:r>
            <a:r>
              <a:rPr lang="en-US" sz="1100" dirty="0" err="1">
                <a:latin typeface="Montserrat" panose="00000500000000000000" pitchFamily="2" charset="0"/>
              </a:rPr>
              <a:t>instrumente</a:t>
            </a:r>
            <a:r>
              <a:rPr lang="en-US" sz="1100" dirty="0">
                <a:latin typeface="Montserrat" panose="00000500000000000000" pitchFamily="2" charset="0"/>
              </a:rPr>
              <a:t> precum </a:t>
            </a:r>
            <a:r>
              <a:rPr lang="en-US" sz="1100" dirty="0" err="1">
                <a:latin typeface="Montserrat" panose="00000500000000000000" pitchFamily="2" charset="0"/>
              </a:rPr>
              <a:t>autentificarea</a:t>
            </a:r>
            <a:r>
              <a:rPr lang="en-US" sz="1100" dirty="0">
                <a:latin typeface="Montserrat" panose="00000500000000000000" pitchFamily="2" charset="0"/>
              </a:rPr>
              <a:t> </a:t>
            </a:r>
            <a:r>
              <a:rPr lang="en-US" sz="1100" dirty="0" err="1">
                <a:latin typeface="Montserrat" panose="00000500000000000000" pitchFamily="2" charset="0"/>
              </a:rPr>
              <a:t>si</a:t>
            </a:r>
            <a:r>
              <a:rPr lang="en-US" sz="1100" dirty="0">
                <a:latin typeface="Montserrat" panose="00000500000000000000" pitchFamily="2" charset="0"/>
              </a:rPr>
              <a:t> </a:t>
            </a:r>
            <a:r>
              <a:rPr lang="en-US" sz="1100" dirty="0" err="1">
                <a:latin typeface="Montserrat" panose="00000500000000000000" pitchFamily="2" charset="0"/>
              </a:rPr>
              <a:t>permisiunea</a:t>
            </a:r>
            <a:r>
              <a:rPr lang="en-US" sz="1100" dirty="0">
                <a:latin typeface="Montserrat" panose="00000500000000000000" pitchFamily="2" charset="0"/>
              </a:rPr>
              <a:t> </a:t>
            </a:r>
            <a:r>
              <a:rPr lang="en-US" sz="1100" dirty="0" err="1">
                <a:latin typeface="Montserrat" panose="00000500000000000000" pitchFamily="2" charset="0"/>
              </a:rPr>
              <a:t>pentru</a:t>
            </a:r>
            <a:r>
              <a:rPr lang="en-US" sz="1100" dirty="0">
                <a:latin typeface="Montserrat" panose="00000500000000000000" pitchFamily="2" charset="0"/>
              </a:rPr>
              <a:t> a </a:t>
            </a:r>
            <a:r>
              <a:rPr lang="en-US" sz="1100" dirty="0" err="1">
                <a:latin typeface="Montserrat" panose="00000500000000000000" pitchFamily="2" charset="0"/>
              </a:rPr>
              <a:t>restrictiona</a:t>
            </a:r>
            <a:r>
              <a:rPr lang="en-US" sz="1100" dirty="0">
                <a:latin typeface="Montserrat" panose="00000500000000000000" pitchFamily="2" charset="0"/>
              </a:rPr>
              <a:t> </a:t>
            </a:r>
            <a:r>
              <a:rPr lang="en-US" sz="1100" dirty="0" err="1">
                <a:latin typeface="Montserrat" panose="00000500000000000000" pitchFamily="2" charset="0"/>
              </a:rPr>
              <a:t>accesul</a:t>
            </a:r>
            <a:r>
              <a:rPr lang="en-US" sz="1100" dirty="0">
                <a:latin typeface="Montserrat" panose="00000500000000000000" pitchFamily="2" charset="0"/>
              </a:rPr>
              <a:t> </a:t>
            </a:r>
            <a:r>
              <a:rPr lang="en-US" sz="1100" dirty="0" err="1">
                <a:latin typeface="Montserrat" panose="00000500000000000000" pitchFamily="2" charset="0"/>
              </a:rPr>
              <a:t>utilizatorilor</a:t>
            </a:r>
            <a:r>
              <a:rPr lang="en-US" sz="1100" dirty="0">
                <a:latin typeface="Montserrat" panose="00000500000000000000" pitchFamily="2" charset="0"/>
              </a:rPr>
              <a:t> </a:t>
            </a:r>
            <a:r>
              <a:rPr lang="en-US" sz="1100" dirty="0" err="1">
                <a:latin typeface="Montserrat" panose="00000500000000000000" pitchFamily="2" charset="0"/>
              </a:rPr>
              <a:t>neautorizati</a:t>
            </a:r>
            <a:r>
              <a:rPr lang="en-US" sz="1100" dirty="0">
                <a:latin typeface="Montserrat" panose="00000500000000000000" pitchFamily="2" charset="0"/>
              </a:rPr>
              <a:t> la </a:t>
            </a:r>
            <a:r>
              <a:rPr lang="en-US" sz="1100" dirty="0" err="1">
                <a:latin typeface="Montserrat" panose="00000500000000000000" pitchFamily="2" charset="0"/>
              </a:rPr>
              <a:t>informatiile</a:t>
            </a:r>
            <a:r>
              <a:rPr lang="en-US" sz="1100" dirty="0">
                <a:latin typeface="Montserrat" panose="00000500000000000000" pitchFamily="2" charset="0"/>
              </a:rPr>
              <a:t> private. </a:t>
            </a:r>
            <a:r>
              <a:rPr lang="en-US" sz="1100" dirty="0" err="1">
                <a:latin typeface="Montserrat" panose="00000500000000000000" pitchFamily="2" charset="0"/>
              </a:rPr>
              <a:t>Programele</a:t>
            </a:r>
            <a:r>
              <a:rPr lang="en-US" sz="1100" dirty="0">
                <a:latin typeface="Montserrat" panose="00000500000000000000" pitchFamily="2" charset="0"/>
              </a:rPr>
              <a:t> destinate </a:t>
            </a:r>
            <a:r>
              <a:rPr lang="en-US" sz="1100" dirty="0" err="1">
                <a:latin typeface="Montserrat" panose="00000500000000000000" pitchFamily="2" charset="0"/>
              </a:rPr>
              <a:t>securitatii</a:t>
            </a:r>
            <a:r>
              <a:rPr lang="en-US" sz="1100" dirty="0">
                <a:latin typeface="Montserrat" panose="00000500000000000000" pitchFamily="2" charset="0"/>
              </a:rPr>
              <a:t> </a:t>
            </a:r>
            <a:r>
              <a:rPr lang="en-US" sz="1100" dirty="0" err="1">
                <a:latin typeface="Montserrat" panose="00000500000000000000" pitchFamily="2" charset="0"/>
              </a:rPr>
              <a:t>informatiilor</a:t>
            </a:r>
            <a:r>
              <a:rPr lang="en-US" sz="1100" dirty="0">
                <a:latin typeface="Montserrat" panose="00000500000000000000" pitchFamily="2" charset="0"/>
              </a:rPr>
              <a:t> se </a:t>
            </a:r>
            <a:r>
              <a:rPr lang="en-US" sz="1100" dirty="0" err="1">
                <a:latin typeface="Montserrat" panose="00000500000000000000" pitchFamily="2" charset="0"/>
              </a:rPr>
              <a:t>concentreaza</a:t>
            </a:r>
            <a:r>
              <a:rPr lang="en-US" sz="1100" dirty="0">
                <a:latin typeface="Montserrat" panose="00000500000000000000" pitchFamily="2" charset="0"/>
              </a:rPr>
              <a:t> pe </a:t>
            </a:r>
            <a:r>
              <a:rPr lang="en-US" sz="1100" dirty="0" err="1">
                <a:latin typeface="Montserrat" panose="00000500000000000000" pitchFamily="2" charset="0"/>
              </a:rPr>
              <a:t>trei</a:t>
            </a:r>
            <a:r>
              <a:rPr lang="en-US" sz="1100" dirty="0">
                <a:latin typeface="Montserrat" panose="00000500000000000000" pitchFamily="2" charset="0"/>
              </a:rPr>
              <a:t> </a:t>
            </a:r>
            <a:r>
              <a:rPr lang="en-US" sz="1100" dirty="0" err="1">
                <a:latin typeface="Montserrat" panose="00000500000000000000" pitchFamily="2" charset="0"/>
              </a:rPr>
              <a:t>obiective</a:t>
            </a:r>
            <a:r>
              <a:rPr lang="en-US" sz="1100" dirty="0">
                <a:latin typeface="Montserrat" panose="00000500000000000000" pitchFamily="2" charset="0"/>
              </a:rPr>
              <a:t>: </a:t>
            </a:r>
            <a:r>
              <a:rPr lang="en-US" sz="1100" dirty="0" err="1">
                <a:latin typeface="Montserrat" panose="00000500000000000000" pitchFamily="2" charset="0"/>
              </a:rPr>
              <a:t>confidentialitatea</a:t>
            </a:r>
            <a:r>
              <a:rPr lang="en-US" sz="1100" dirty="0">
                <a:latin typeface="Montserrat" panose="00000500000000000000" pitchFamily="2" charset="0"/>
              </a:rPr>
              <a:t>, </a:t>
            </a:r>
            <a:r>
              <a:rPr lang="en-US" sz="1100" dirty="0" err="1">
                <a:latin typeface="Montserrat" panose="00000500000000000000" pitchFamily="2" charset="0"/>
              </a:rPr>
              <a:t>integritatea</a:t>
            </a:r>
            <a:r>
              <a:rPr lang="en-US" sz="1100" dirty="0">
                <a:latin typeface="Montserrat" panose="00000500000000000000" pitchFamily="2" charset="0"/>
              </a:rPr>
              <a:t> </a:t>
            </a:r>
            <a:r>
              <a:rPr lang="en-US" sz="1100" dirty="0" err="1">
                <a:latin typeface="Montserrat" panose="00000500000000000000" pitchFamily="2" charset="0"/>
              </a:rPr>
              <a:t>si</a:t>
            </a:r>
            <a:r>
              <a:rPr lang="en-US" sz="1100" dirty="0">
                <a:latin typeface="Montserrat" panose="00000500000000000000" pitchFamily="2" charset="0"/>
              </a:rPr>
              <a:t> </a:t>
            </a:r>
            <a:r>
              <a:rPr lang="en-US" sz="1100" dirty="0" err="1">
                <a:latin typeface="Montserrat" panose="00000500000000000000" pitchFamily="2" charset="0"/>
              </a:rPr>
              <a:t>disponibilitatea</a:t>
            </a:r>
            <a:r>
              <a:rPr lang="en-US" sz="1100" dirty="0">
                <a:latin typeface="Montserrat" panose="00000500000000000000" pitchFamily="2" charset="0"/>
              </a:rPr>
              <a:t> </a:t>
            </a:r>
            <a:r>
              <a:rPr lang="en-US" sz="1100" dirty="0" err="1">
                <a:latin typeface="Montserrat" panose="00000500000000000000" pitchFamily="2" charset="0"/>
              </a:rPr>
              <a:t>datelor</a:t>
            </a:r>
            <a:r>
              <a:rPr lang="en-US" sz="1100" dirty="0">
                <a:latin typeface="Montserrat" panose="00000500000000000000" pitchFamily="2" charset="0"/>
              </a:rPr>
              <a:t>. </a:t>
            </a:r>
            <a:r>
              <a:rPr lang="en-US" sz="1100" dirty="0" err="1">
                <a:latin typeface="Montserrat" panose="00000500000000000000" pitchFamily="2" charset="0"/>
              </a:rPr>
              <a:t>Acestea</a:t>
            </a:r>
            <a:r>
              <a:rPr lang="en-US" sz="1100" dirty="0">
                <a:latin typeface="Montserrat" panose="00000500000000000000" pitchFamily="2" charset="0"/>
              </a:rPr>
              <a:t> </a:t>
            </a:r>
            <a:r>
              <a:rPr lang="en-US" sz="1100" dirty="0" err="1">
                <a:latin typeface="Montserrat" panose="00000500000000000000" pitchFamily="2" charset="0"/>
              </a:rPr>
              <a:t>asigura</a:t>
            </a:r>
            <a:r>
              <a:rPr lang="en-US" sz="1100" dirty="0">
                <a:latin typeface="Montserrat" panose="00000500000000000000" pitchFamily="2" charset="0"/>
              </a:rPr>
              <a:t> ca </a:t>
            </a:r>
            <a:r>
              <a:rPr lang="en-US" sz="1100" dirty="0" err="1">
                <a:latin typeface="Montserrat" panose="00000500000000000000" pitchFamily="2" charset="0"/>
              </a:rPr>
              <a:t>informatiile</a:t>
            </a:r>
            <a:r>
              <a:rPr lang="en-US" sz="1100" dirty="0">
                <a:latin typeface="Montserrat" panose="00000500000000000000" pitchFamily="2" charset="0"/>
              </a:rPr>
              <a:t> sunt </a:t>
            </a:r>
            <a:r>
              <a:rPr lang="en-US" sz="1100" dirty="0" err="1">
                <a:latin typeface="Montserrat" panose="00000500000000000000" pitchFamily="2" charset="0"/>
              </a:rPr>
              <a:t>pastrate</a:t>
            </a:r>
            <a:r>
              <a:rPr lang="en-US" sz="1100" dirty="0">
                <a:latin typeface="Montserrat" panose="00000500000000000000" pitchFamily="2" charset="0"/>
              </a:rPr>
              <a:t> </a:t>
            </a:r>
            <a:r>
              <a:rPr lang="en-US" sz="1100" dirty="0" err="1">
                <a:latin typeface="Montserrat" panose="00000500000000000000" pitchFamily="2" charset="0"/>
              </a:rPr>
              <a:t>confidentiale</a:t>
            </a:r>
            <a:r>
              <a:rPr lang="en-US" sz="1100" dirty="0">
                <a:latin typeface="Montserrat" panose="00000500000000000000" pitchFamily="2" charset="0"/>
              </a:rPr>
              <a:t>, precise </a:t>
            </a:r>
            <a:r>
              <a:rPr lang="en-US" sz="1100" dirty="0" err="1">
                <a:latin typeface="Montserrat" panose="00000500000000000000" pitchFamily="2" charset="0"/>
              </a:rPr>
              <a:t>si</a:t>
            </a:r>
            <a:r>
              <a:rPr lang="en-US" sz="1100" dirty="0">
                <a:latin typeface="Montserrat" panose="00000500000000000000" pitchFamily="2" charset="0"/>
              </a:rPr>
              <a:t> </a:t>
            </a:r>
            <a:r>
              <a:rPr lang="en-US" sz="1100" dirty="0" err="1">
                <a:latin typeface="Montserrat" panose="00000500000000000000" pitchFamily="2" charset="0"/>
              </a:rPr>
              <a:t>disponibile</a:t>
            </a:r>
            <a:r>
              <a:rPr lang="en-US" sz="1100" dirty="0">
                <a:latin typeface="Montserrat" panose="00000500000000000000" pitchFamily="2" charset="0"/>
              </a:rPr>
              <a:t> public </a:t>
            </a:r>
            <a:r>
              <a:rPr lang="en-US" sz="1100" dirty="0" err="1">
                <a:latin typeface="Montserrat" panose="00000500000000000000" pitchFamily="2" charset="0"/>
              </a:rPr>
              <a:t>fara</a:t>
            </a:r>
            <a:r>
              <a:rPr lang="en-US" sz="1100" dirty="0">
                <a:latin typeface="Montserrat" panose="00000500000000000000" pitchFamily="2" charset="0"/>
              </a:rPr>
              <a:t> a </a:t>
            </a:r>
            <a:r>
              <a:rPr lang="en-US" sz="1100" dirty="0" err="1">
                <a:latin typeface="Montserrat" panose="00000500000000000000" pitchFamily="2" charset="0"/>
              </a:rPr>
              <a:t>afecta</a:t>
            </a:r>
            <a:r>
              <a:rPr lang="en-US" sz="1100" dirty="0">
                <a:latin typeface="Montserrat" panose="00000500000000000000" pitchFamily="2" charset="0"/>
              </a:rPr>
              <a:t> </a:t>
            </a:r>
            <a:r>
              <a:rPr lang="en-US" sz="1100" dirty="0" err="1">
                <a:latin typeface="Montserrat" panose="00000500000000000000" pitchFamily="2" charset="0"/>
              </a:rPr>
              <a:t>identitatea</a:t>
            </a:r>
            <a:r>
              <a:rPr lang="en-US" sz="1100" dirty="0">
                <a:latin typeface="Montserrat" panose="00000500000000000000" pitchFamily="2" charset="0"/>
              </a:rPr>
              <a:t> </a:t>
            </a:r>
            <a:r>
              <a:rPr lang="en-US" sz="1100" dirty="0" err="1">
                <a:latin typeface="Montserrat" panose="00000500000000000000" pitchFamily="2" charset="0"/>
              </a:rPr>
              <a:t>fizica</a:t>
            </a:r>
            <a:r>
              <a:rPr lang="en-US" sz="1100" dirty="0">
                <a:latin typeface="Montserrat" panose="00000500000000000000" pitchFamily="2" charset="0"/>
              </a:rPr>
              <a:t> </a:t>
            </a:r>
            <a:r>
              <a:rPr lang="en-US" sz="1100" dirty="0" err="1">
                <a:latin typeface="Montserrat" panose="00000500000000000000" pitchFamily="2" charset="0"/>
              </a:rPr>
              <a:t>si</a:t>
            </a:r>
            <a:r>
              <a:rPr lang="en-US" sz="1100" dirty="0">
                <a:latin typeface="Montserrat" panose="00000500000000000000" pitchFamily="2" charset="0"/>
              </a:rPr>
              <a:t> </a:t>
            </a:r>
            <a:r>
              <a:rPr lang="en-US" sz="1100" dirty="0" err="1">
                <a:latin typeface="Montserrat" panose="00000500000000000000" pitchFamily="2" charset="0"/>
              </a:rPr>
              <a:t>cibernetica</a:t>
            </a:r>
            <a:r>
              <a:rPr lang="en-US" sz="1100" dirty="0">
                <a:latin typeface="Montserrat" panose="00000500000000000000" pitchFamily="2" charset="0"/>
              </a:rPr>
              <a:t> a </a:t>
            </a:r>
            <a:r>
              <a:rPr lang="en-US" sz="1100" dirty="0" err="1">
                <a:latin typeface="Montserrat" panose="00000500000000000000" pitchFamily="2" charset="0"/>
              </a:rPr>
              <a:t>persoanelor</a:t>
            </a:r>
            <a:r>
              <a:rPr lang="en-US" sz="1100" dirty="0">
                <a:latin typeface="Montserrat" panose="00000500000000000000" pitchFamily="2" charset="0"/>
              </a:rPr>
              <a:t> </a:t>
            </a:r>
            <a:r>
              <a:rPr lang="en-US" sz="1100" dirty="0" err="1">
                <a:latin typeface="Montserrat" panose="00000500000000000000" pitchFamily="2" charset="0"/>
              </a:rPr>
              <a:t>sau</a:t>
            </a:r>
            <a:r>
              <a:rPr lang="en-US" sz="1100" dirty="0">
                <a:latin typeface="Montserrat" panose="00000500000000000000" pitchFamily="2" charset="0"/>
              </a:rPr>
              <a:t> </a:t>
            </a:r>
            <a:r>
              <a:rPr lang="en-US" sz="1100" dirty="0" err="1">
                <a:latin typeface="Montserrat" panose="00000500000000000000" pitchFamily="2" charset="0"/>
              </a:rPr>
              <a:t>organizatiilor</a:t>
            </a:r>
            <a:r>
              <a:rPr lang="en-US" sz="1100" dirty="0">
                <a:latin typeface="Montserrat" panose="00000500000000000000" pitchFamily="2" charset="0"/>
              </a:rPr>
              <a:t> care le pun la </a:t>
            </a:r>
            <a:r>
              <a:rPr lang="en-US" sz="1100" dirty="0" err="1">
                <a:latin typeface="Montserrat" panose="00000500000000000000" pitchFamily="2" charset="0"/>
              </a:rPr>
              <a:t>dispozitie</a:t>
            </a:r>
            <a:r>
              <a:rPr lang="en-US" sz="1100" dirty="0">
                <a:latin typeface="Montserrat" panose="00000500000000000000" pitchFamily="2" charset="0"/>
              </a:rPr>
              <a:t>.</a:t>
            </a:r>
          </a:p>
        </p:txBody>
      </p:sp>
      <p:pic>
        <p:nvPicPr>
          <p:cNvPr id="13" name="Picture 12" descr="A close up of a lock&#10;&#10;Description automatically generated with medium confidence">
            <a:extLst>
              <a:ext uri="{FF2B5EF4-FFF2-40B4-BE49-F238E27FC236}">
                <a16:creationId xmlns:a16="http://schemas.microsoft.com/office/drawing/2014/main" id="{2A94EC6E-08E3-EAC4-A62E-2DD144CEB965}"/>
              </a:ext>
            </a:extLst>
          </p:cNvPr>
          <p:cNvPicPr>
            <a:picLocks noChangeAspect="1"/>
          </p:cNvPicPr>
          <p:nvPr/>
        </p:nvPicPr>
        <p:blipFill>
          <a:blip r:embed="rId3"/>
          <a:stretch>
            <a:fillRect/>
          </a:stretch>
        </p:blipFill>
        <p:spPr>
          <a:xfrm>
            <a:off x="831850" y="1266951"/>
            <a:ext cx="2795103" cy="279510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7" name="TextBox 6">
            <a:extLst>
              <a:ext uri="{FF2B5EF4-FFF2-40B4-BE49-F238E27FC236}">
                <a16:creationId xmlns:a16="http://schemas.microsoft.com/office/drawing/2014/main" id="{C912A6EC-6BA4-81DC-C05C-BA0F484A85E6}"/>
              </a:ext>
            </a:extLst>
          </p:cNvPr>
          <p:cNvSpPr txBox="1"/>
          <p:nvPr/>
        </p:nvSpPr>
        <p:spPr>
          <a:xfrm>
            <a:off x="2827704" y="817226"/>
            <a:ext cx="2184400" cy="400110"/>
          </a:xfrm>
          <a:prstGeom prst="rect">
            <a:avLst/>
          </a:prstGeom>
          <a:noFill/>
        </p:spPr>
        <p:txBody>
          <a:bodyPr wrap="square" rtlCol="0">
            <a:spAutoFit/>
          </a:bodyPr>
          <a:lstStyle/>
          <a:p>
            <a:r>
              <a:rPr lang="en-US" sz="2000" dirty="0" err="1">
                <a:latin typeface="Montserrat" panose="00000500000000000000" pitchFamily="2" charset="0"/>
              </a:rPr>
              <a:t>Criptografia</a:t>
            </a:r>
            <a:endParaRPr lang="en-US" sz="2000" dirty="0">
              <a:latin typeface="Montserrat" panose="00000500000000000000" pitchFamily="2" charset="0"/>
            </a:endParaRPr>
          </a:p>
        </p:txBody>
      </p:sp>
      <p:pic>
        <p:nvPicPr>
          <p:cNvPr id="8" name="Picture 7">
            <a:extLst>
              <a:ext uri="{FF2B5EF4-FFF2-40B4-BE49-F238E27FC236}">
                <a16:creationId xmlns:a16="http://schemas.microsoft.com/office/drawing/2014/main" id="{1053C764-B3B9-0965-A710-6FF56AE92F5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2472" y="1616108"/>
            <a:ext cx="5656997" cy="2258901"/>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70"/>
          <p:cNvSpPr txBox="1">
            <a:spLocks noGrp="1"/>
          </p:cNvSpPr>
          <p:nvPr>
            <p:ph type="title"/>
          </p:nvPr>
        </p:nvSpPr>
        <p:spPr>
          <a:xfrm>
            <a:off x="1061471" y="2511803"/>
            <a:ext cx="4331354" cy="805800"/>
          </a:xfrm>
          <a:prstGeom prst="rect">
            <a:avLst/>
          </a:prstGeom>
        </p:spPr>
        <p:txBody>
          <a:bodyPr spcFirstLastPara="1" wrap="square" lIns="91425" tIns="91425" rIns="91425" bIns="91425" anchor="t" anchorCtr="0">
            <a:noAutofit/>
          </a:bodyPr>
          <a:lstStyle/>
          <a:p>
            <a:pPr lvl="0">
              <a:buClr>
                <a:schemeClr val="dk1"/>
              </a:buClr>
              <a:buSzPts val="1100"/>
            </a:pPr>
            <a:r>
              <a:rPr lang="ro-RO" sz="2000" dirty="0">
                <a:latin typeface="Montserrat" panose="00000500000000000000" pitchFamily="2" charset="0"/>
              </a:rPr>
              <a:t>Rolul securizarii documentelor in cadrul domeniului IT</a:t>
            </a:r>
            <a:endParaRPr sz="2000" dirty="0">
              <a:latin typeface="Montserrat" panose="00000500000000000000" pitchFamily="2" charset="0"/>
            </a:endParaRPr>
          </a:p>
        </p:txBody>
      </p:sp>
      <p:sp>
        <p:nvSpPr>
          <p:cNvPr id="580" name="Google Shape;580;p70"/>
          <p:cNvSpPr txBox="1">
            <a:spLocks noGrp="1"/>
          </p:cNvSpPr>
          <p:nvPr>
            <p:ph type="title" idx="2"/>
          </p:nvPr>
        </p:nvSpPr>
        <p:spPr>
          <a:xfrm>
            <a:off x="3741925" y="1484693"/>
            <a:ext cx="1650900" cy="978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02</a:t>
            </a:r>
            <a:endParaRPr dirty="0"/>
          </a:p>
        </p:txBody>
      </p:sp>
      <p:pic>
        <p:nvPicPr>
          <p:cNvPr id="1028" name="Picture 4" descr="Business Documents Images - Free Download on Freepik">
            <a:extLst>
              <a:ext uri="{FF2B5EF4-FFF2-40B4-BE49-F238E27FC236}">
                <a16:creationId xmlns:a16="http://schemas.microsoft.com/office/drawing/2014/main" id="{31371FBE-E4F3-850C-D285-F6A6F50F94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0178" y="1534657"/>
            <a:ext cx="2102343" cy="210234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79"/>
                                        </p:tgtEl>
                                        <p:attrNameLst>
                                          <p:attrName>style.visibility</p:attrName>
                                        </p:attrNameLst>
                                      </p:cBhvr>
                                      <p:to>
                                        <p:strVal val="visible"/>
                                      </p:to>
                                    </p:set>
                                    <p:anim calcmode="lin" valueType="num">
                                      <p:cBhvr additive="base">
                                        <p:cTn id="7" dur="1000"/>
                                        <p:tgtEl>
                                          <p:spTgt spid="579"/>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580"/>
                                        </p:tgtEl>
                                        <p:attrNameLst>
                                          <p:attrName>style.visibility</p:attrName>
                                        </p:attrNameLst>
                                      </p:cBhvr>
                                      <p:to>
                                        <p:strVal val="visible"/>
                                      </p:to>
                                    </p:set>
                                    <p:anim calcmode="lin" valueType="num">
                                      <p:cBhvr additive="base">
                                        <p:cTn id="10" dur="1000"/>
                                        <p:tgtEl>
                                          <p:spTgt spid="58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1" name="Google Shape;541;p64"/>
          <p:cNvSpPr txBox="1">
            <a:spLocks noGrp="1"/>
          </p:cNvSpPr>
          <p:nvPr>
            <p:ph type="subTitle" idx="1"/>
          </p:nvPr>
        </p:nvSpPr>
        <p:spPr>
          <a:xfrm>
            <a:off x="594536" y="1432213"/>
            <a:ext cx="7954927" cy="2704834"/>
          </a:xfrm>
          <a:prstGeom prst="rect">
            <a:avLst/>
          </a:prstGeom>
        </p:spPr>
        <p:txBody>
          <a:bodyPr spcFirstLastPara="1" wrap="square" lIns="91425" tIns="91425" rIns="91425" bIns="91425" anchor="t" anchorCtr="0">
            <a:noAutofit/>
          </a:bodyPr>
          <a:lstStyle/>
          <a:p>
            <a:pPr marL="0" lvl="0" indent="0">
              <a:spcAft>
                <a:spcPts val="1200"/>
              </a:spcAft>
            </a:pPr>
            <a:r>
              <a:rPr lang="en-US" sz="1100" dirty="0"/>
              <a:t>Un document electronic </a:t>
            </a:r>
            <a:r>
              <a:rPr lang="en-US" sz="1100" dirty="0" err="1"/>
              <a:t>este</a:t>
            </a:r>
            <a:r>
              <a:rPr lang="en-US" sz="1100" dirty="0"/>
              <a:t> o forma de </a:t>
            </a:r>
            <a:r>
              <a:rPr lang="en-US" sz="1100" dirty="0" err="1"/>
              <a:t>informatie</a:t>
            </a:r>
            <a:r>
              <a:rPr lang="en-US" sz="1100" dirty="0"/>
              <a:t> </a:t>
            </a:r>
            <a:r>
              <a:rPr lang="en-US" sz="1100" dirty="0" err="1"/>
              <a:t>memorata</a:t>
            </a:r>
            <a:r>
              <a:rPr lang="en-US" sz="1100" dirty="0"/>
              <a:t> </a:t>
            </a:r>
            <a:r>
              <a:rPr lang="en-US" sz="1100" dirty="0" err="1"/>
              <a:t>intr</a:t>
            </a:r>
            <a:r>
              <a:rPr lang="en-US" sz="1100" dirty="0"/>
              <a:t>-un format electronic (in afara de </a:t>
            </a:r>
            <a:r>
              <a:rPr lang="en-US" sz="1100" dirty="0" err="1"/>
              <a:t>programe</a:t>
            </a:r>
            <a:r>
              <a:rPr lang="en-US" sz="1100" dirty="0"/>
              <a:t> </a:t>
            </a:r>
            <a:r>
              <a:rPr lang="en-US" sz="1100" dirty="0" err="1"/>
              <a:t>sau</a:t>
            </a:r>
            <a:r>
              <a:rPr lang="en-US" sz="1100" dirty="0"/>
              <a:t> </a:t>
            </a:r>
            <a:r>
              <a:rPr lang="en-US" sz="1100" dirty="0" err="1"/>
              <a:t>fisiere</a:t>
            </a:r>
            <a:r>
              <a:rPr lang="en-US" sz="1100" dirty="0"/>
              <a:t> de </a:t>
            </a:r>
            <a:r>
              <a:rPr lang="en-US" sz="1100" dirty="0" err="1"/>
              <a:t>sistem</a:t>
            </a:r>
            <a:r>
              <a:rPr lang="en-US" sz="1100" dirty="0"/>
              <a:t>) care </a:t>
            </a:r>
            <a:r>
              <a:rPr lang="en-US" sz="1100" dirty="0" err="1"/>
              <a:t>poate</a:t>
            </a:r>
            <a:r>
              <a:rPr lang="en-US" sz="1100" dirty="0"/>
              <a:t> fi </a:t>
            </a:r>
            <a:r>
              <a:rPr lang="en-US" sz="1100" dirty="0" err="1"/>
              <a:t>folosit</a:t>
            </a:r>
            <a:r>
              <a:rPr lang="en-US" sz="1100" dirty="0"/>
              <a:t> fie ca material </a:t>
            </a:r>
            <a:r>
              <a:rPr lang="en-US" sz="1100" dirty="0" err="1"/>
              <a:t>tiparit</a:t>
            </a:r>
            <a:r>
              <a:rPr lang="en-US" sz="1100" dirty="0"/>
              <a:t>, fie in forma </a:t>
            </a:r>
            <a:r>
              <a:rPr lang="en-US" sz="1100" dirty="0" err="1"/>
              <a:t>sa</a:t>
            </a:r>
            <a:r>
              <a:rPr lang="en-US" sz="1100" dirty="0"/>
              <a:t> electronica. In calculator, </a:t>
            </a:r>
            <a:r>
              <a:rPr lang="en-US" sz="1100" dirty="0" err="1"/>
              <a:t>documentul</a:t>
            </a:r>
            <a:r>
              <a:rPr lang="en-US" sz="1100" dirty="0"/>
              <a:t> electronic </a:t>
            </a:r>
            <a:r>
              <a:rPr lang="en-US" sz="1100" dirty="0" err="1"/>
              <a:t>este</a:t>
            </a:r>
            <a:r>
              <a:rPr lang="en-US" sz="1100" dirty="0"/>
              <a:t> </a:t>
            </a:r>
            <a:r>
              <a:rPr lang="en-US" sz="1100" dirty="0" err="1"/>
              <a:t>reprezentat</a:t>
            </a:r>
            <a:r>
              <a:rPr lang="en-US" sz="1100" dirty="0"/>
              <a:t> sub forma de </a:t>
            </a:r>
            <a:r>
              <a:rPr lang="en-US" sz="1100" dirty="0" err="1"/>
              <a:t>fisier</a:t>
            </a:r>
            <a:r>
              <a:rPr lang="en-US" sz="1100" dirty="0"/>
              <a:t>.</a:t>
            </a:r>
          </a:p>
          <a:p>
            <a:pPr marL="0" lvl="0" indent="0">
              <a:spcAft>
                <a:spcPts val="1200"/>
              </a:spcAft>
            </a:pPr>
            <a:r>
              <a:rPr lang="en-US" sz="1100" dirty="0"/>
              <a:t>La </a:t>
            </a:r>
            <a:r>
              <a:rPr lang="en-US" sz="1100" dirty="0" err="1"/>
              <a:t>inceput</a:t>
            </a:r>
            <a:r>
              <a:rPr lang="en-US" sz="1100" dirty="0"/>
              <a:t>, </a:t>
            </a:r>
            <a:r>
              <a:rPr lang="en-US" sz="1100" dirty="0" err="1"/>
              <a:t>datele</a:t>
            </a:r>
            <a:r>
              <a:rPr lang="en-US" sz="1100" dirty="0"/>
              <a:t> </a:t>
            </a:r>
            <a:r>
              <a:rPr lang="en-US" sz="1100" dirty="0" err="1"/>
              <a:t>informatice</a:t>
            </a:r>
            <a:r>
              <a:rPr lang="en-US" sz="1100" dirty="0"/>
              <a:t> </a:t>
            </a:r>
            <a:r>
              <a:rPr lang="en-US" sz="1100" dirty="0" err="1"/>
              <a:t>erau</a:t>
            </a:r>
            <a:r>
              <a:rPr lang="en-US" sz="1100" dirty="0"/>
              <a:t> considerate a fi interne </a:t>
            </a:r>
            <a:r>
              <a:rPr lang="en-US" sz="1100" dirty="0" err="1"/>
              <a:t>sistemului</a:t>
            </a:r>
            <a:r>
              <a:rPr lang="en-US" sz="1100" dirty="0"/>
              <a:t> de </a:t>
            </a:r>
            <a:r>
              <a:rPr lang="en-US" sz="1100" dirty="0" err="1"/>
              <a:t>calcul</a:t>
            </a:r>
            <a:r>
              <a:rPr lang="en-US" sz="1100" dirty="0"/>
              <a:t> </a:t>
            </a:r>
            <a:r>
              <a:rPr lang="en-US" sz="1100" dirty="0" err="1"/>
              <a:t>si</a:t>
            </a:r>
            <a:r>
              <a:rPr lang="en-US" sz="1100" dirty="0"/>
              <a:t> </a:t>
            </a:r>
            <a:r>
              <a:rPr lang="en-US" sz="1100" dirty="0" err="1"/>
              <a:t>rezultatul</a:t>
            </a:r>
            <a:r>
              <a:rPr lang="en-US" sz="1100" dirty="0"/>
              <a:t> </a:t>
            </a:r>
            <a:r>
              <a:rPr lang="en-US" sz="1100" dirty="0" err="1"/>
              <a:t>procesarii</a:t>
            </a:r>
            <a:r>
              <a:rPr lang="en-US" sz="1100" dirty="0"/>
              <a:t> </a:t>
            </a:r>
            <a:r>
              <a:rPr lang="en-US" sz="1100" dirty="0" err="1"/>
              <a:t>acestor</a:t>
            </a:r>
            <a:r>
              <a:rPr lang="en-US" sz="1100" dirty="0"/>
              <a:t> date era </a:t>
            </a:r>
            <a:r>
              <a:rPr lang="en-US" sz="1100" dirty="0" err="1"/>
              <a:t>intotdeauna</a:t>
            </a:r>
            <a:r>
              <a:rPr lang="en-US" sz="1100" dirty="0"/>
              <a:t> </a:t>
            </a:r>
            <a:r>
              <a:rPr lang="en-US" sz="1100" dirty="0" err="1"/>
              <a:t>livrat</a:t>
            </a:r>
            <a:r>
              <a:rPr lang="en-US" sz="1100" dirty="0"/>
              <a:t> </a:t>
            </a:r>
            <a:r>
              <a:rPr lang="en-US" sz="1100" dirty="0" err="1"/>
              <a:t>beneficiarului</a:t>
            </a:r>
            <a:r>
              <a:rPr lang="en-US" sz="1100" dirty="0"/>
              <a:t> sub forma de </a:t>
            </a:r>
            <a:r>
              <a:rPr lang="en-US" sz="1100" dirty="0" err="1"/>
              <a:t>hartie</a:t>
            </a:r>
            <a:r>
              <a:rPr lang="en-US" sz="1100" dirty="0"/>
              <a:t>. Cu </a:t>
            </a:r>
            <a:r>
              <a:rPr lang="en-US" sz="1100" dirty="0" err="1"/>
              <a:t>toate</a:t>
            </a:r>
            <a:r>
              <a:rPr lang="en-US" sz="1100" dirty="0"/>
              <a:t> </a:t>
            </a:r>
            <a:r>
              <a:rPr lang="en-US" sz="1100" dirty="0" err="1"/>
              <a:t>acestea</a:t>
            </a:r>
            <a:r>
              <a:rPr lang="en-US" sz="1100" dirty="0"/>
              <a:t>, </a:t>
            </a:r>
            <a:r>
              <a:rPr lang="en-US" sz="1100" dirty="0" err="1"/>
              <a:t>retelele</a:t>
            </a:r>
            <a:r>
              <a:rPr lang="en-US" sz="1100" dirty="0"/>
              <a:t> de </a:t>
            </a:r>
            <a:r>
              <a:rPr lang="en-US" sz="1100" dirty="0" err="1"/>
              <a:t>calculatoare</a:t>
            </a:r>
            <a:r>
              <a:rPr lang="en-US" sz="1100" dirty="0"/>
              <a:t> au </a:t>
            </a:r>
            <a:r>
              <a:rPr lang="en-US" sz="1100" dirty="0" err="1"/>
              <a:t>evoluat</a:t>
            </a:r>
            <a:r>
              <a:rPr lang="en-US" sz="1100" dirty="0"/>
              <a:t> in </a:t>
            </a:r>
            <a:r>
              <a:rPr lang="en-US" sz="1100" dirty="0" err="1"/>
              <a:t>asa</a:t>
            </a:r>
            <a:r>
              <a:rPr lang="en-US" sz="1100" dirty="0"/>
              <a:t> </a:t>
            </a:r>
            <a:r>
              <a:rPr lang="en-US" sz="1100" dirty="0" err="1"/>
              <a:t>fel</a:t>
            </a:r>
            <a:r>
              <a:rPr lang="en-US" sz="1100" dirty="0"/>
              <a:t> </a:t>
            </a:r>
            <a:r>
              <a:rPr lang="en-US" sz="1100" dirty="0" err="1"/>
              <a:t>incat</a:t>
            </a:r>
            <a:r>
              <a:rPr lang="en-US" sz="1100" dirty="0"/>
              <a:t>, in </a:t>
            </a:r>
            <a:r>
              <a:rPr lang="en-US" sz="1100" dirty="0" err="1"/>
              <a:t>majoritatea</a:t>
            </a:r>
            <a:r>
              <a:rPr lang="en-US" sz="1100" dirty="0"/>
              <a:t> </a:t>
            </a:r>
            <a:r>
              <a:rPr lang="en-US" sz="1100" dirty="0" err="1"/>
              <a:t>cazurilor</a:t>
            </a:r>
            <a:r>
              <a:rPr lang="en-US" sz="1100" dirty="0"/>
              <a:t>, </a:t>
            </a:r>
            <a:r>
              <a:rPr lang="en-US" sz="1100" dirty="0" err="1"/>
              <a:t>furnizarea</a:t>
            </a:r>
            <a:r>
              <a:rPr lang="en-US" sz="1100" dirty="0"/>
              <a:t> </a:t>
            </a:r>
            <a:r>
              <a:rPr lang="en-US" sz="1100" dirty="0" err="1"/>
              <a:t>documentelor</a:t>
            </a:r>
            <a:r>
              <a:rPr lang="en-US" sz="1100" dirty="0"/>
              <a:t> </a:t>
            </a:r>
            <a:r>
              <a:rPr lang="en-US" sz="1100" dirty="0" err="1"/>
              <a:t>electronice</a:t>
            </a:r>
            <a:r>
              <a:rPr lang="en-US" sz="1100" dirty="0"/>
              <a:t> </a:t>
            </a:r>
            <a:r>
              <a:rPr lang="en-US" sz="1100" dirty="0" err="1"/>
              <a:t>este</a:t>
            </a:r>
            <a:r>
              <a:rPr lang="en-US" sz="1100" dirty="0"/>
              <a:t> </a:t>
            </a:r>
            <a:r>
              <a:rPr lang="en-US" sz="1100" dirty="0" err="1"/>
              <a:t>mai</a:t>
            </a:r>
            <a:r>
              <a:rPr lang="en-US" sz="1100" dirty="0"/>
              <a:t> </a:t>
            </a:r>
            <a:r>
              <a:rPr lang="en-US" sz="1100" dirty="0" err="1"/>
              <a:t>convenabila</a:t>
            </a:r>
            <a:r>
              <a:rPr lang="en-US" sz="1100" dirty="0"/>
              <a:t> </a:t>
            </a:r>
            <a:r>
              <a:rPr lang="en-US" sz="1100" dirty="0" err="1"/>
              <a:t>decat</a:t>
            </a:r>
            <a:r>
              <a:rPr lang="en-US" sz="1100" dirty="0"/>
              <a:t> </a:t>
            </a:r>
            <a:r>
              <a:rPr lang="en-US" sz="1100" dirty="0" err="1"/>
              <a:t>cea</a:t>
            </a:r>
            <a:r>
              <a:rPr lang="en-US" sz="1100" dirty="0"/>
              <a:t> a </a:t>
            </a:r>
            <a:r>
              <a:rPr lang="en-US" sz="1100" dirty="0" err="1"/>
              <a:t>documentelor</a:t>
            </a:r>
            <a:r>
              <a:rPr lang="en-US" sz="1100" dirty="0"/>
              <a:t> </a:t>
            </a:r>
            <a:r>
              <a:rPr lang="en-US" sz="1100" dirty="0" err="1"/>
              <a:t>tiparite</a:t>
            </a:r>
            <a:r>
              <a:rPr lang="en-US" sz="1100" dirty="0"/>
              <a:t>. </a:t>
            </a:r>
            <a:r>
              <a:rPr lang="en-US" sz="1100" dirty="0" err="1"/>
              <a:t>Progresele</a:t>
            </a:r>
            <a:r>
              <a:rPr lang="en-US" sz="1100" dirty="0"/>
              <a:t> </a:t>
            </a:r>
            <a:r>
              <a:rPr lang="en-US" sz="1100" dirty="0" err="1"/>
              <a:t>tehnologiilor</a:t>
            </a:r>
            <a:r>
              <a:rPr lang="en-US" sz="1100" dirty="0"/>
              <a:t> de </a:t>
            </a:r>
            <a:r>
              <a:rPr lang="en-US" sz="1100" dirty="0" err="1"/>
              <a:t>afisare</a:t>
            </a:r>
            <a:r>
              <a:rPr lang="en-US" sz="1100" dirty="0"/>
              <a:t> </a:t>
            </a:r>
            <a:r>
              <a:rPr lang="en-US" sz="1100" dirty="0" err="1"/>
              <a:t>digitala</a:t>
            </a:r>
            <a:r>
              <a:rPr lang="en-US" sz="1100" dirty="0"/>
              <a:t> fac ca, de </a:t>
            </a:r>
            <a:r>
              <a:rPr lang="en-US" sz="1100" dirty="0" err="1"/>
              <a:t>obicei</a:t>
            </a:r>
            <a:r>
              <a:rPr lang="en-US" sz="1100" dirty="0"/>
              <a:t>, </a:t>
            </a:r>
            <a:r>
              <a:rPr lang="en-US" sz="1100" dirty="0" err="1"/>
              <a:t>vizualizarea</a:t>
            </a:r>
            <a:r>
              <a:rPr lang="en-US" sz="1100" dirty="0"/>
              <a:t> </a:t>
            </a:r>
            <a:r>
              <a:rPr lang="en-US" sz="1100" dirty="0" err="1"/>
              <a:t>documentelor</a:t>
            </a:r>
            <a:r>
              <a:rPr lang="en-US" sz="1100" dirty="0"/>
              <a:t> pe </a:t>
            </a:r>
            <a:r>
              <a:rPr lang="en-US" sz="1100" dirty="0" err="1"/>
              <a:t>ecran</a:t>
            </a:r>
            <a:r>
              <a:rPr lang="en-US" sz="1100" dirty="0"/>
              <a:t> </a:t>
            </a:r>
            <a:r>
              <a:rPr lang="en-US" sz="1100" dirty="0" err="1"/>
              <a:t>sa</a:t>
            </a:r>
            <a:r>
              <a:rPr lang="en-US" sz="1100" dirty="0"/>
              <a:t> fie </a:t>
            </a:r>
            <a:r>
              <a:rPr lang="en-US" sz="1100" dirty="0" err="1"/>
              <a:t>mai</a:t>
            </a:r>
            <a:r>
              <a:rPr lang="en-US" sz="1100" dirty="0"/>
              <a:t> </a:t>
            </a:r>
            <a:r>
              <a:rPr lang="en-US" sz="1100" dirty="0" err="1"/>
              <a:t>comoda</a:t>
            </a:r>
            <a:r>
              <a:rPr lang="en-US" sz="1100" dirty="0"/>
              <a:t> </a:t>
            </a:r>
            <a:r>
              <a:rPr lang="en-US" sz="1100" dirty="0" err="1"/>
              <a:t>decat</a:t>
            </a:r>
            <a:r>
              <a:rPr lang="en-US" sz="1100" dirty="0"/>
              <a:t> </a:t>
            </a:r>
            <a:r>
              <a:rPr lang="en-US" sz="1100" dirty="0" err="1"/>
              <a:t>tiparirea</a:t>
            </a:r>
            <a:r>
              <a:rPr lang="en-US" sz="1100" dirty="0"/>
              <a:t> lor (</a:t>
            </a:r>
            <a:r>
              <a:rPr lang="en-US" sz="1100" dirty="0" err="1"/>
              <a:t>economisind</a:t>
            </a:r>
            <a:r>
              <a:rPr lang="en-US" sz="1100" dirty="0"/>
              <a:t> </a:t>
            </a:r>
            <a:r>
              <a:rPr lang="en-US" sz="1100" dirty="0" err="1"/>
              <a:t>astfel</a:t>
            </a:r>
            <a:r>
              <a:rPr lang="en-US" sz="1100" dirty="0"/>
              <a:t> </a:t>
            </a:r>
            <a:r>
              <a:rPr lang="en-US" sz="1100" dirty="0" err="1"/>
              <a:t>hartie</a:t>
            </a:r>
            <a:r>
              <a:rPr lang="en-US" sz="1100" dirty="0"/>
              <a:t> </a:t>
            </a:r>
            <a:r>
              <a:rPr lang="en-US" sz="1100" dirty="0" err="1"/>
              <a:t>si</a:t>
            </a:r>
            <a:r>
              <a:rPr lang="en-US" sz="1100" dirty="0"/>
              <a:t> </a:t>
            </a:r>
            <a:r>
              <a:rPr lang="en-US" sz="1100" dirty="0" err="1"/>
              <a:t>spatiu</a:t>
            </a:r>
            <a:r>
              <a:rPr lang="en-US" sz="1100" dirty="0"/>
              <a:t> </a:t>
            </a:r>
            <a:r>
              <a:rPr lang="en-US" sz="1100" dirty="0" err="1"/>
              <a:t>necesar</a:t>
            </a:r>
            <a:r>
              <a:rPr lang="en-US" sz="1100" dirty="0"/>
              <a:t> </a:t>
            </a:r>
            <a:r>
              <a:rPr lang="en-US" sz="1100" dirty="0" err="1"/>
              <a:t>pentru</a:t>
            </a:r>
            <a:r>
              <a:rPr lang="en-US" sz="1100" dirty="0"/>
              <a:t> </a:t>
            </a:r>
            <a:r>
              <a:rPr lang="en-US" sz="1100" dirty="0" err="1"/>
              <a:t>stocarea</a:t>
            </a:r>
            <a:r>
              <a:rPr lang="en-US" sz="1100" dirty="0"/>
              <a:t> </a:t>
            </a:r>
            <a:r>
              <a:rPr lang="en-US" sz="1100" dirty="0" err="1"/>
              <a:t>exemplarelor</a:t>
            </a:r>
            <a:r>
              <a:rPr lang="en-US" sz="1100" dirty="0"/>
              <a:t> </a:t>
            </a:r>
            <a:r>
              <a:rPr lang="en-US" sz="1100" dirty="0" err="1"/>
              <a:t>tiparite</a:t>
            </a:r>
            <a:r>
              <a:rPr lang="en-US" sz="1100" dirty="0"/>
              <a:t>).</a:t>
            </a:r>
          </a:p>
          <a:p>
            <a:pPr marL="0" lvl="0" indent="0">
              <a:spcAft>
                <a:spcPts val="1200"/>
              </a:spcAft>
            </a:pPr>
            <a:r>
              <a:rPr lang="en-US" sz="1100" dirty="0" err="1"/>
              <a:t>Documentele</a:t>
            </a:r>
            <a:r>
              <a:rPr lang="en-US" sz="1100" dirty="0"/>
              <a:t> </a:t>
            </a:r>
            <a:r>
              <a:rPr lang="en-US" sz="1100" dirty="0" err="1"/>
              <a:t>electronice</a:t>
            </a:r>
            <a:r>
              <a:rPr lang="en-US" sz="1100" dirty="0"/>
              <a:t> pot fi create in </a:t>
            </a:r>
            <a:r>
              <a:rPr lang="en-US" sz="1100" dirty="0" err="1"/>
              <a:t>diferite</a:t>
            </a:r>
            <a:r>
              <a:rPr lang="en-US" sz="1100" dirty="0"/>
              <a:t> </a:t>
            </a:r>
            <a:r>
              <a:rPr lang="en-US" sz="1100" dirty="0" err="1"/>
              <a:t>formate</a:t>
            </a:r>
            <a:r>
              <a:rPr lang="en-US" sz="1100" dirty="0"/>
              <a:t>, cum </a:t>
            </a:r>
            <a:r>
              <a:rPr lang="en-US" sz="1100" dirty="0" err="1"/>
              <a:t>ar</a:t>
            </a:r>
            <a:r>
              <a:rPr lang="en-US" sz="1100" dirty="0"/>
              <a:t> fi </a:t>
            </a:r>
            <a:r>
              <a:rPr lang="en-US" sz="1100" dirty="0" err="1"/>
              <a:t>documente</a:t>
            </a:r>
            <a:r>
              <a:rPr lang="en-US" sz="1100" dirty="0"/>
              <a:t> text, </a:t>
            </a:r>
            <a:r>
              <a:rPr lang="en-US" sz="1100" dirty="0" err="1"/>
              <a:t>prezentari</a:t>
            </a:r>
            <a:r>
              <a:rPr lang="en-US" sz="1100" dirty="0"/>
              <a:t>, </a:t>
            </a:r>
            <a:r>
              <a:rPr lang="en-US" sz="1100" dirty="0" err="1"/>
              <a:t>fisiere</a:t>
            </a:r>
            <a:r>
              <a:rPr lang="en-US" sz="1100" dirty="0"/>
              <a:t> multimedia etc. In contrast cu </a:t>
            </a:r>
            <a:r>
              <a:rPr lang="en-US" sz="1100" dirty="0" err="1"/>
              <a:t>documentele</a:t>
            </a:r>
            <a:r>
              <a:rPr lang="en-US" sz="1100" dirty="0"/>
              <a:t> </a:t>
            </a:r>
            <a:r>
              <a:rPr lang="en-US" sz="1100" dirty="0" err="1"/>
              <a:t>traditionale</a:t>
            </a:r>
            <a:r>
              <a:rPr lang="en-US" sz="1100" dirty="0"/>
              <a:t> pe </a:t>
            </a:r>
            <a:r>
              <a:rPr lang="en-US" sz="1100" dirty="0" err="1"/>
              <a:t>suport</a:t>
            </a:r>
            <a:r>
              <a:rPr lang="en-US" sz="1100" dirty="0"/>
              <a:t> </a:t>
            </a:r>
            <a:r>
              <a:rPr lang="en-US" sz="1100" dirty="0" err="1"/>
              <a:t>fizic</a:t>
            </a:r>
            <a:r>
              <a:rPr lang="en-US" sz="1100" dirty="0"/>
              <a:t>, </a:t>
            </a:r>
            <a:r>
              <a:rPr lang="en-US" sz="1100" dirty="0" err="1"/>
              <a:t>acestea</a:t>
            </a:r>
            <a:r>
              <a:rPr lang="en-US" sz="1100" dirty="0"/>
              <a:t> pot fi </a:t>
            </a:r>
            <a:r>
              <a:rPr lang="en-US" sz="1100" dirty="0" err="1"/>
              <a:t>accesate</a:t>
            </a:r>
            <a:r>
              <a:rPr lang="en-US" sz="1100" dirty="0"/>
              <a:t> </a:t>
            </a:r>
            <a:r>
              <a:rPr lang="en-US" sz="1100" dirty="0" err="1"/>
              <a:t>si</a:t>
            </a:r>
            <a:r>
              <a:rPr lang="en-US" sz="1100" dirty="0"/>
              <a:t> </a:t>
            </a:r>
            <a:r>
              <a:rPr lang="en-US" sz="1100" dirty="0" err="1"/>
              <a:t>distribuite</a:t>
            </a:r>
            <a:r>
              <a:rPr lang="en-US" sz="1100" dirty="0"/>
              <a:t> rapid </a:t>
            </a:r>
            <a:r>
              <a:rPr lang="en-US" sz="1100" dirty="0" err="1"/>
              <a:t>si</a:t>
            </a:r>
            <a:r>
              <a:rPr lang="en-US" sz="1100" dirty="0"/>
              <a:t> la </a:t>
            </a:r>
            <a:r>
              <a:rPr lang="en-US" sz="1100" dirty="0" err="1"/>
              <a:t>nivel</a:t>
            </a:r>
            <a:r>
              <a:rPr lang="en-US" sz="1100" dirty="0"/>
              <a:t> global, </a:t>
            </a:r>
            <a:r>
              <a:rPr lang="en-US" sz="1100" dirty="0" err="1"/>
              <a:t>fara</a:t>
            </a:r>
            <a:r>
              <a:rPr lang="en-US" sz="1100" dirty="0"/>
              <a:t> a fi </a:t>
            </a:r>
            <a:r>
              <a:rPr lang="en-US" sz="1100" dirty="0" err="1"/>
              <a:t>nevoie</a:t>
            </a:r>
            <a:r>
              <a:rPr lang="en-US" sz="1100" dirty="0"/>
              <a:t> de transport </a:t>
            </a:r>
            <a:r>
              <a:rPr lang="en-US" sz="1100" dirty="0" err="1"/>
              <a:t>fizic</a:t>
            </a:r>
            <a:r>
              <a:rPr lang="en-US" sz="1100" dirty="0"/>
              <a:t>.</a:t>
            </a:r>
          </a:p>
          <a:p>
            <a:pPr marL="0" lvl="0" indent="0">
              <a:spcAft>
                <a:spcPts val="1200"/>
              </a:spcAft>
            </a:pPr>
            <a:endParaRPr lang="en-US" sz="1100" dirty="0"/>
          </a:p>
          <a:p>
            <a:pPr marL="0" lvl="0" indent="0">
              <a:spcAft>
                <a:spcPts val="1200"/>
              </a:spcAft>
            </a:pPr>
            <a:endParaRPr lang="en-US" sz="1100" dirty="0"/>
          </a:p>
          <a:p>
            <a:pPr marL="0" lvl="0" indent="0">
              <a:spcAft>
                <a:spcPts val="1200"/>
              </a:spcAft>
            </a:pPr>
            <a:endParaRPr lang="en-US" sz="1100" dirty="0"/>
          </a:p>
          <a:p>
            <a:pPr marL="0" lvl="0" indent="0">
              <a:spcAft>
                <a:spcPts val="1200"/>
              </a:spcAft>
            </a:pPr>
            <a:endParaRPr lang="en-US" sz="1100" dirty="0"/>
          </a:p>
        </p:txBody>
      </p:sp>
      <p:sp>
        <p:nvSpPr>
          <p:cNvPr id="4" name="Google Shape;581;p70">
            <a:extLst>
              <a:ext uri="{FF2B5EF4-FFF2-40B4-BE49-F238E27FC236}">
                <a16:creationId xmlns:a16="http://schemas.microsoft.com/office/drawing/2014/main" id="{87FCC837-AA52-5646-72E7-5F6F2AB77CAA}"/>
              </a:ext>
            </a:extLst>
          </p:cNvPr>
          <p:cNvSpPr txBox="1">
            <a:spLocks/>
          </p:cNvSpPr>
          <p:nvPr/>
        </p:nvSpPr>
        <p:spPr>
          <a:xfrm>
            <a:off x="825230" y="737392"/>
            <a:ext cx="5575571" cy="9251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lgn="ctr">
              <a:buClr>
                <a:schemeClr val="dk1"/>
              </a:buClr>
              <a:buSzPts val="1100"/>
            </a:pPr>
            <a:r>
              <a:rPr lang="en-US" sz="1600" dirty="0" err="1"/>
              <a:t>Definirea</a:t>
            </a:r>
            <a:r>
              <a:rPr lang="en-US" sz="1600" dirty="0"/>
              <a:t> </a:t>
            </a:r>
            <a:r>
              <a:rPr lang="en-US" sz="1600" dirty="0" err="1"/>
              <a:t>conceptului</a:t>
            </a:r>
            <a:r>
              <a:rPr lang="en-US" sz="1600" dirty="0"/>
              <a:t> de document electronic</a:t>
            </a:r>
          </a:p>
          <a:p>
            <a:pPr marL="0" indent="0" algn="ctr">
              <a:buClr>
                <a:schemeClr val="dk1"/>
              </a:buClr>
              <a:buSzPts val="1100"/>
              <a:buFont typeface="Arial"/>
              <a:buNone/>
            </a:pPr>
            <a:endParaRPr lang="en-US" sz="16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41"/>
                                        </p:tgtEl>
                                        <p:attrNameLst>
                                          <p:attrName>style.visibility</p:attrName>
                                        </p:attrNameLst>
                                      </p:cBhvr>
                                      <p:to>
                                        <p:strVal val="visible"/>
                                      </p:to>
                                    </p:set>
                                    <p:anim calcmode="lin" valueType="num">
                                      <p:cBhvr additive="base">
                                        <p:cTn id="7" dur="1000"/>
                                        <p:tgtEl>
                                          <p:spTgt spid="541"/>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1000"/>
                                        <p:tgtEl>
                                          <p:spTgt spid="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66"/>
          <p:cNvSpPr txBox="1">
            <a:spLocks noGrp="1"/>
          </p:cNvSpPr>
          <p:nvPr>
            <p:ph type="subTitle" idx="1"/>
          </p:nvPr>
        </p:nvSpPr>
        <p:spPr>
          <a:xfrm>
            <a:off x="515204" y="1316848"/>
            <a:ext cx="3938952" cy="3029548"/>
          </a:xfrm>
          <a:prstGeom prst="rect">
            <a:avLst/>
          </a:prstGeom>
          <a:ln>
            <a:solidFill>
              <a:schemeClr val="bg1"/>
            </a:solidFill>
          </a:ln>
        </p:spPr>
        <p:txBody>
          <a:bodyPr spcFirstLastPara="1" wrap="square" lIns="91425" tIns="91425" rIns="91425" bIns="91425" anchor="t" anchorCtr="0">
            <a:noAutofit/>
          </a:bodyPr>
          <a:lstStyle/>
          <a:p>
            <a:pPr marL="114300" indent="0">
              <a:buNone/>
            </a:pPr>
            <a:r>
              <a:rPr lang="en-US" sz="1100" dirty="0">
                <a:solidFill>
                  <a:schemeClr val="tx2">
                    <a:lumMod val="25000"/>
                  </a:schemeClr>
                </a:solidFill>
              </a:rPr>
              <a:t>In </a:t>
            </a:r>
            <a:r>
              <a:rPr lang="en-US" sz="1100" dirty="0" err="1">
                <a:solidFill>
                  <a:schemeClr val="tx2">
                    <a:lumMod val="25000"/>
                  </a:schemeClr>
                </a:solidFill>
              </a:rPr>
              <a:t>anii</a:t>
            </a:r>
            <a:r>
              <a:rPr lang="en-US" sz="1100" dirty="0">
                <a:solidFill>
                  <a:schemeClr val="tx2">
                    <a:lumMod val="25000"/>
                  </a:schemeClr>
                </a:solidFill>
              </a:rPr>
              <a:t> 1950, au </a:t>
            </a:r>
            <a:r>
              <a:rPr lang="en-US" sz="1100" dirty="0" err="1">
                <a:solidFill>
                  <a:schemeClr val="tx2">
                    <a:lumMod val="25000"/>
                  </a:schemeClr>
                </a:solidFill>
              </a:rPr>
              <a:t>fost</a:t>
            </a:r>
            <a:r>
              <a:rPr lang="en-US" sz="1100" dirty="0">
                <a:solidFill>
                  <a:schemeClr val="tx2">
                    <a:lumMod val="25000"/>
                  </a:schemeClr>
                </a:solidFill>
              </a:rPr>
              <a:t> </a:t>
            </a:r>
            <a:r>
              <a:rPr lang="en-US" sz="1100" dirty="0" err="1">
                <a:solidFill>
                  <a:schemeClr val="tx2">
                    <a:lumMod val="25000"/>
                  </a:schemeClr>
                </a:solidFill>
              </a:rPr>
              <a:t>dezvoltate</a:t>
            </a:r>
            <a:r>
              <a:rPr lang="en-US" sz="1100" dirty="0">
                <a:solidFill>
                  <a:schemeClr val="tx2">
                    <a:lumMod val="25000"/>
                  </a:schemeClr>
                </a:solidFill>
              </a:rPr>
              <a:t> </a:t>
            </a:r>
            <a:r>
              <a:rPr lang="en-US" sz="1100" dirty="0" err="1">
                <a:solidFill>
                  <a:schemeClr val="tx2">
                    <a:lumMod val="25000"/>
                  </a:schemeClr>
                </a:solidFill>
              </a:rPr>
              <a:t>sisteme</a:t>
            </a:r>
            <a:r>
              <a:rPr lang="en-US" sz="1100" dirty="0">
                <a:solidFill>
                  <a:schemeClr val="tx2">
                    <a:lumMod val="25000"/>
                  </a:schemeClr>
                </a:solidFill>
              </a:rPr>
              <a:t> </a:t>
            </a:r>
            <a:r>
              <a:rPr lang="en-US" sz="1100" dirty="0" err="1">
                <a:solidFill>
                  <a:schemeClr val="tx2">
                    <a:lumMod val="25000"/>
                  </a:schemeClr>
                </a:solidFill>
              </a:rPr>
              <a:t>informatice</a:t>
            </a:r>
            <a:r>
              <a:rPr lang="en-US" sz="1100" dirty="0">
                <a:solidFill>
                  <a:schemeClr val="tx2">
                    <a:lumMod val="25000"/>
                  </a:schemeClr>
                </a:solidFill>
              </a:rPr>
              <a:t> </a:t>
            </a:r>
            <a:r>
              <a:rPr lang="en-US" sz="1100" dirty="0" err="1">
                <a:solidFill>
                  <a:schemeClr val="tx2">
                    <a:lumMod val="25000"/>
                  </a:schemeClr>
                </a:solidFill>
              </a:rPr>
              <a:t>capabile</a:t>
            </a:r>
            <a:r>
              <a:rPr lang="en-US" sz="1100" dirty="0">
                <a:solidFill>
                  <a:schemeClr val="tx2">
                    <a:lumMod val="25000"/>
                  </a:schemeClr>
                </a:solidFill>
              </a:rPr>
              <a:t> </a:t>
            </a:r>
            <a:r>
              <a:rPr lang="en-US" sz="1100" dirty="0" err="1">
                <a:solidFill>
                  <a:schemeClr val="tx2">
                    <a:lumMod val="25000"/>
                  </a:schemeClr>
                </a:solidFill>
              </a:rPr>
              <a:t>sa</a:t>
            </a:r>
            <a:r>
              <a:rPr lang="en-US" sz="1100" dirty="0">
                <a:solidFill>
                  <a:schemeClr val="tx2">
                    <a:lumMod val="25000"/>
                  </a:schemeClr>
                </a:solidFill>
              </a:rPr>
              <a:t> </a:t>
            </a:r>
            <a:r>
              <a:rPr lang="en-US" sz="1100" dirty="0" err="1">
                <a:solidFill>
                  <a:schemeClr val="tx2">
                    <a:lumMod val="25000"/>
                  </a:schemeClr>
                </a:solidFill>
              </a:rPr>
              <a:t>stocheze</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sa</a:t>
            </a:r>
            <a:r>
              <a:rPr lang="en-US" sz="1100" dirty="0">
                <a:solidFill>
                  <a:schemeClr val="tx2">
                    <a:lumMod val="25000"/>
                  </a:schemeClr>
                </a:solidFill>
              </a:rPr>
              <a:t> </a:t>
            </a:r>
            <a:r>
              <a:rPr lang="en-US" sz="1100" dirty="0" err="1">
                <a:solidFill>
                  <a:schemeClr val="tx2">
                    <a:lumMod val="25000"/>
                  </a:schemeClr>
                </a:solidFill>
              </a:rPr>
              <a:t>proceseze</a:t>
            </a:r>
            <a:r>
              <a:rPr lang="en-US" sz="1100" dirty="0">
                <a:solidFill>
                  <a:schemeClr val="tx2">
                    <a:lumMod val="25000"/>
                  </a:schemeClr>
                </a:solidFill>
              </a:rPr>
              <a:t> </a:t>
            </a:r>
            <a:r>
              <a:rPr lang="en-US" sz="1100" dirty="0" err="1">
                <a:solidFill>
                  <a:schemeClr val="tx2">
                    <a:lumMod val="25000"/>
                  </a:schemeClr>
                </a:solidFill>
              </a:rPr>
              <a:t>cantitati</a:t>
            </a:r>
            <a:r>
              <a:rPr lang="en-US" sz="1100" dirty="0">
                <a:solidFill>
                  <a:schemeClr val="tx2">
                    <a:lumMod val="25000"/>
                  </a:schemeClr>
                </a:solidFill>
              </a:rPr>
              <a:t> </a:t>
            </a:r>
            <a:r>
              <a:rPr lang="en-US" sz="1100" dirty="0" err="1">
                <a:solidFill>
                  <a:schemeClr val="tx2">
                    <a:lumMod val="25000"/>
                  </a:schemeClr>
                </a:solidFill>
              </a:rPr>
              <a:t>mari</a:t>
            </a:r>
            <a:r>
              <a:rPr lang="en-US" sz="1100" dirty="0">
                <a:solidFill>
                  <a:schemeClr val="tx2">
                    <a:lumMod val="25000"/>
                  </a:schemeClr>
                </a:solidFill>
              </a:rPr>
              <a:t> de date, </a:t>
            </a:r>
            <a:r>
              <a:rPr lang="en-US" sz="1100" dirty="0" err="1">
                <a:solidFill>
                  <a:schemeClr val="tx2">
                    <a:lumMod val="25000"/>
                  </a:schemeClr>
                </a:solidFill>
              </a:rPr>
              <a:t>inclusiv</a:t>
            </a:r>
            <a:r>
              <a:rPr lang="en-US" sz="1100" dirty="0">
                <a:solidFill>
                  <a:schemeClr val="tx2">
                    <a:lumMod val="25000"/>
                  </a:schemeClr>
                </a:solidFill>
              </a:rPr>
              <a:t> </a:t>
            </a:r>
            <a:r>
              <a:rPr lang="en-US" sz="1100" dirty="0" err="1">
                <a:solidFill>
                  <a:schemeClr val="tx2">
                    <a:lumMod val="25000"/>
                  </a:schemeClr>
                </a:solidFill>
              </a:rPr>
              <a:t>documente</a:t>
            </a:r>
            <a:r>
              <a:rPr lang="en-US" sz="1100" dirty="0">
                <a:solidFill>
                  <a:schemeClr val="tx2">
                    <a:lumMod val="25000"/>
                  </a:schemeClr>
                </a:solidFill>
              </a:rPr>
              <a:t> text. In </a:t>
            </a:r>
            <a:r>
              <a:rPr lang="en-US" sz="1100" dirty="0" err="1">
                <a:solidFill>
                  <a:schemeClr val="tx2">
                    <a:lumMod val="25000"/>
                  </a:schemeClr>
                </a:solidFill>
              </a:rPr>
              <a:t>anii</a:t>
            </a:r>
            <a:r>
              <a:rPr lang="en-US" sz="1100" dirty="0">
                <a:solidFill>
                  <a:schemeClr val="tx2">
                    <a:lumMod val="25000"/>
                  </a:schemeClr>
                </a:solidFill>
              </a:rPr>
              <a:t> 60, </a:t>
            </a:r>
            <a:r>
              <a:rPr lang="en-US" sz="1100" dirty="0" err="1">
                <a:solidFill>
                  <a:schemeClr val="tx2">
                    <a:lumMod val="25000"/>
                  </a:schemeClr>
                </a:solidFill>
              </a:rPr>
              <a:t>formatul</a:t>
            </a:r>
            <a:r>
              <a:rPr lang="en-US" sz="1100" dirty="0">
                <a:solidFill>
                  <a:schemeClr val="tx2">
                    <a:lumMod val="25000"/>
                  </a:schemeClr>
                </a:solidFill>
              </a:rPr>
              <a:t> ASCII a </a:t>
            </a:r>
            <a:r>
              <a:rPr lang="en-US" sz="1100" dirty="0" err="1">
                <a:solidFill>
                  <a:schemeClr val="tx2">
                    <a:lumMod val="25000"/>
                  </a:schemeClr>
                </a:solidFill>
              </a:rPr>
              <a:t>fost</a:t>
            </a:r>
            <a:r>
              <a:rPr lang="en-US" sz="1100" dirty="0">
                <a:solidFill>
                  <a:schemeClr val="tx2">
                    <a:lumMod val="25000"/>
                  </a:schemeClr>
                </a:solidFill>
              </a:rPr>
              <a:t> </a:t>
            </a:r>
            <a:r>
              <a:rPr lang="en-US" sz="1100" dirty="0" err="1">
                <a:solidFill>
                  <a:schemeClr val="tx2">
                    <a:lumMod val="25000"/>
                  </a:schemeClr>
                </a:solidFill>
              </a:rPr>
              <a:t>dezvoltat</a:t>
            </a:r>
            <a:r>
              <a:rPr lang="en-US" sz="1100" dirty="0">
                <a:solidFill>
                  <a:schemeClr val="tx2">
                    <a:lumMod val="25000"/>
                  </a:schemeClr>
                </a:solidFill>
              </a:rPr>
              <a:t> ca </a:t>
            </a:r>
            <a:r>
              <a:rPr lang="en-US" sz="1100" dirty="0" err="1">
                <a:solidFill>
                  <a:schemeClr val="tx2">
                    <a:lumMod val="25000"/>
                  </a:schemeClr>
                </a:solidFill>
              </a:rPr>
              <a:t>una</a:t>
            </a:r>
            <a:r>
              <a:rPr lang="en-US" sz="1100" dirty="0">
                <a:solidFill>
                  <a:schemeClr val="tx2">
                    <a:lumMod val="25000"/>
                  </a:schemeClr>
                </a:solidFill>
              </a:rPr>
              <a:t> </a:t>
            </a:r>
            <a:r>
              <a:rPr lang="en-US" sz="1100" dirty="0" err="1">
                <a:solidFill>
                  <a:schemeClr val="tx2">
                    <a:lumMod val="25000"/>
                  </a:schemeClr>
                </a:solidFill>
              </a:rPr>
              <a:t>dintre</a:t>
            </a:r>
            <a:r>
              <a:rPr lang="en-US" sz="1100" dirty="0">
                <a:solidFill>
                  <a:schemeClr val="tx2">
                    <a:lumMod val="25000"/>
                  </a:schemeClr>
                </a:solidFill>
              </a:rPr>
              <a:t> </a:t>
            </a:r>
            <a:r>
              <a:rPr lang="en-US" sz="1100" dirty="0" err="1">
                <a:solidFill>
                  <a:schemeClr val="tx2">
                    <a:lumMod val="25000"/>
                  </a:schemeClr>
                </a:solidFill>
              </a:rPr>
              <a:t>primele</a:t>
            </a:r>
            <a:r>
              <a:rPr lang="en-US" sz="1100" dirty="0">
                <a:solidFill>
                  <a:schemeClr val="tx2">
                    <a:lumMod val="25000"/>
                  </a:schemeClr>
                </a:solidFill>
              </a:rPr>
              <a:t> </a:t>
            </a:r>
            <a:r>
              <a:rPr lang="en-US" sz="1100" dirty="0" err="1">
                <a:solidFill>
                  <a:schemeClr val="tx2">
                    <a:lumMod val="25000"/>
                  </a:schemeClr>
                </a:solidFill>
              </a:rPr>
              <a:t>forme</a:t>
            </a:r>
            <a:r>
              <a:rPr lang="en-US" sz="1100" dirty="0">
                <a:solidFill>
                  <a:schemeClr val="tx2">
                    <a:lumMod val="25000"/>
                  </a:schemeClr>
                </a:solidFill>
              </a:rPr>
              <a:t> de </a:t>
            </a:r>
            <a:r>
              <a:rPr lang="en-US" sz="1100" dirty="0" err="1">
                <a:solidFill>
                  <a:schemeClr val="tx2">
                    <a:lumMod val="25000"/>
                  </a:schemeClr>
                </a:solidFill>
              </a:rPr>
              <a:t>documente</a:t>
            </a:r>
            <a:r>
              <a:rPr lang="en-US" sz="1100" dirty="0">
                <a:solidFill>
                  <a:schemeClr val="tx2">
                    <a:lumMod val="25000"/>
                  </a:schemeClr>
                </a:solidFill>
              </a:rPr>
              <a:t> </a:t>
            </a:r>
            <a:r>
              <a:rPr lang="en-US" sz="1100" dirty="0" err="1">
                <a:solidFill>
                  <a:schemeClr val="tx2">
                    <a:lumMod val="25000"/>
                  </a:schemeClr>
                </a:solidFill>
              </a:rPr>
              <a:t>electronice</a:t>
            </a:r>
            <a:r>
              <a:rPr lang="en-US" sz="1100" dirty="0">
                <a:solidFill>
                  <a:schemeClr val="tx2">
                    <a:lumMod val="25000"/>
                  </a:schemeClr>
                </a:solidFill>
              </a:rPr>
              <a:t>. In </a:t>
            </a:r>
            <a:r>
              <a:rPr lang="en-US" sz="1100" dirty="0" err="1">
                <a:solidFill>
                  <a:schemeClr val="tx2">
                    <a:lumMod val="25000"/>
                  </a:schemeClr>
                </a:solidFill>
              </a:rPr>
              <a:t>anii</a:t>
            </a:r>
            <a:r>
              <a:rPr lang="en-US" sz="1100" dirty="0">
                <a:solidFill>
                  <a:schemeClr val="tx2">
                    <a:lumMod val="25000"/>
                  </a:schemeClr>
                </a:solidFill>
              </a:rPr>
              <a:t> 70, </a:t>
            </a:r>
            <a:r>
              <a:rPr lang="en-US" sz="1100" dirty="0" err="1">
                <a:solidFill>
                  <a:schemeClr val="tx2">
                    <a:lumMod val="25000"/>
                  </a:schemeClr>
                </a:solidFill>
              </a:rPr>
              <a:t>calculatorul</a:t>
            </a:r>
            <a:r>
              <a:rPr lang="en-US" sz="1100" dirty="0">
                <a:solidFill>
                  <a:schemeClr val="tx2">
                    <a:lumMod val="25000"/>
                  </a:schemeClr>
                </a:solidFill>
              </a:rPr>
              <a:t> personal a </a:t>
            </a:r>
            <a:r>
              <a:rPr lang="en-US" sz="1100" dirty="0" err="1">
                <a:solidFill>
                  <a:schemeClr val="tx2">
                    <a:lumMod val="25000"/>
                  </a:schemeClr>
                </a:solidFill>
              </a:rPr>
              <a:t>dus</a:t>
            </a:r>
            <a:r>
              <a:rPr lang="en-US" sz="1100" dirty="0">
                <a:solidFill>
                  <a:schemeClr val="tx2">
                    <a:lumMod val="25000"/>
                  </a:schemeClr>
                </a:solidFill>
              </a:rPr>
              <a:t> la </a:t>
            </a:r>
            <a:r>
              <a:rPr lang="en-US" sz="1100" dirty="0" err="1">
                <a:solidFill>
                  <a:schemeClr val="tx2">
                    <a:lumMod val="25000"/>
                  </a:schemeClr>
                </a:solidFill>
              </a:rPr>
              <a:t>crearea</a:t>
            </a:r>
            <a:r>
              <a:rPr lang="en-US" sz="1100" dirty="0">
                <a:solidFill>
                  <a:schemeClr val="tx2">
                    <a:lumMod val="25000"/>
                  </a:schemeClr>
                </a:solidFill>
              </a:rPr>
              <a:t> de </a:t>
            </a:r>
            <a:r>
              <a:rPr lang="en-US" sz="1100" dirty="0" err="1">
                <a:solidFill>
                  <a:schemeClr val="tx2">
                    <a:lumMod val="25000"/>
                  </a:schemeClr>
                </a:solidFill>
              </a:rPr>
              <a:t>formate</a:t>
            </a:r>
            <a:r>
              <a:rPr lang="en-US" sz="1100" dirty="0">
                <a:solidFill>
                  <a:schemeClr val="tx2">
                    <a:lumMod val="25000"/>
                  </a:schemeClr>
                </a:solidFill>
              </a:rPr>
              <a:t> de </a:t>
            </a:r>
            <a:r>
              <a:rPr lang="en-US" sz="1100" dirty="0" err="1">
                <a:solidFill>
                  <a:schemeClr val="tx2">
                    <a:lumMod val="25000"/>
                  </a:schemeClr>
                </a:solidFill>
              </a:rPr>
              <a:t>documente</a:t>
            </a:r>
            <a:r>
              <a:rPr lang="en-US" sz="1100" dirty="0">
                <a:solidFill>
                  <a:schemeClr val="tx2">
                    <a:lumMod val="25000"/>
                  </a:schemeClr>
                </a:solidFill>
              </a:rPr>
              <a:t> </a:t>
            </a:r>
            <a:r>
              <a:rPr lang="en-US" sz="1100" dirty="0" err="1">
                <a:solidFill>
                  <a:schemeClr val="tx2">
                    <a:lumMod val="25000"/>
                  </a:schemeClr>
                </a:solidFill>
              </a:rPr>
              <a:t>mai</a:t>
            </a:r>
            <a:r>
              <a:rPr lang="en-US" sz="1100" dirty="0">
                <a:solidFill>
                  <a:schemeClr val="tx2">
                    <a:lumMod val="25000"/>
                  </a:schemeClr>
                </a:solidFill>
              </a:rPr>
              <a:t> </a:t>
            </a:r>
            <a:r>
              <a:rPr lang="en-US" sz="1100" dirty="0" err="1">
                <a:solidFill>
                  <a:schemeClr val="tx2">
                    <a:lumMod val="25000"/>
                  </a:schemeClr>
                </a:solidFill>
              </a:rPr>
              <a:t>sofisticate</a:t>
            </a:r>
            <a:r>
              <a:rPr lang="en-US" sz="1100" dirty="0">
                <a:solidFill>
                  <a:schemeClr val="tx2">
                    <a:lumMod val="25000"/>
                  </a:schemeClr>
                </a:solidFill>
              </a:rPr>
              <a:t>, cum </a:t>
            </a:r>
            <a:r>
              <a:rPr lang="en-US" sz="1100" dirty="0" err="1">
                <a:solidFill>
                  <a:schemeClr val="tx2">
                    <a:lumMod val="25000"/>
                  </a:schemeClr>
                </a:solidFill>
              </a:rPr>
              <a:t>ar</a:t>
            </a:r>
            <a:r>
              <a:rPr lang="en-US" sz="1100" dirty="0">
                <a:solidFill>
                  <a:schemeClr val="tx2">
                    <a:lumMod val="25000"/>
                  </a:schemeClr>
                </a:solidFill>
              </a:rPr>
              <a:t> fi RTF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formatul</a:t>
            </a:r>
            <a:r>
              <a:rPr lang="en-US" sz="1100" dirty="0">
                <a:solidFill>
                  <a:schemeClr val="tx2">
                    <a:lumMod val="25000"/>
                  </a:schemeClr>
                </a:solidFill>
              </a:rPr>
              <a:t> WordPerfect. </a:t>
            </a:r>
            <a:r>
              <a:rPr lang="ro-RO" sz="1100" dirty="0">
                <a:solidFill>
                  <a:schemeClr val="tx2">
                    <a:lumMod val="25000"/>
                  </a:schemeClr>
                </a:solidFill>
              </a:rPr>
              <a:t>Acest lucru a dus la crearea unor formate de documente, cum ar fi Adobe PDF</a:t>
            </a:r>
            <a:r>
              <a:rPr lang="en-US" sz="1100" dirty="0">
                <a:solidFill>
                  <a:schemeClr val="tx2">
                    <a:lumMod val="25000"/>
                  </a:schemeClr>
                </a:solidFill>
              </a:rPr>
              <a:t>. In </a:t>
            </a:r>
            <a:r>
              <a:rPr lang="en-US" sz="1100" dirty="0" err="1">
                <a:solidFill>
                  <a:schemeClr val="tx2">
                    <a:lumMod val="25000"/>
                  </a:schemeClr>
                </a:solidFill>
              </a:rPr>
              <a:t>anii</a:t>
            </a:r>
            <a:r>
              <a:rPr lang="en-US" sz="1100" dirty="0">
                <a:solidFill>
                  <a:schemeClr val="tx2">
                    <a:lumMod val="25000"/>
                  </a:schemeClr>
                </a:solidFill>
              </a:rPr>
              <a:t> 90 </a:t>
            </a:r>
            <a:r>
              <a:rPr lang="en-US" sz="1100" dirty="0" err="1">
                <a:solidFill>
                  <a:schemeClr val="tx2">
                    <a:lumMod val="25000"/>
                  </a:schemeClr>
                </a:solidFill>
              </a:rPr>
              <a:t>si</a:t>
            </a:r>
            <a:r>
              <a:rPr lang="en-US" sz="1100" dirty="0">
                <a:solidFill>
                  <a:schemeClr val="tx2">
                    <a:lumMod val="25000"/>
                  </a:schemeClr>
                </a:solidFill>
              </a:rPr>
              <a:t> 2000, </a:t>
            </a:r>
            <a:r>
              <a:rPr lang="en-US" sz="1100" dirty="0" err="1">
                <a:solidFill>
                  <a:schemeClr val="tx2">
                    <a:lumMod val="25000"/>
                  </a:schemeClr>
                </a:solidFill>
              </a:rPr>
              <a:t>dezvoltarea</a:t>
            </a:r>
            <a:r>
              <a:rPr lang="en-US" sz="1100" dirty="0">
                <a:solidFill>
                  <a:schemeClr val="tx2">
                    <a:lumMod val="25000"/>
                  </a:schemeClr>
                </a:solidFill>
              </a:rPr>
              <a:t> </a:t>
            </a:r>
            <a:r>
              <a:rPr lang="en-US" sz="1100" dirty="0" err="1">
                <a:solidFill>
                  <a:schemeClr val="tx2">
                    <a:lumMod val="25000"/>
                  </a:schemeClr>
                </a:solidFill>
              </a:rPr>
              <a:t>internetului</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 World Wide Web a </a:t>
            </a:r>
            <a:r>
              <a:rPr lang="en-US" sz="1100" dirty="0" err="1">
                <a:solidFill>
                  <a:schemeClr val="tx2">
                    <a:lumMod val="25000"/>
                  </a:schemeClr>
                </a:solidFill>
              </a:rPr>
              <a:t>dus</a:t>
            </a:r>
            <a:r>
              <a:rPr lang="en-US" sz="1100" dirty="0">
                <a:solidFill>
                  <a:schemeClr val="tx2">
                    <a:lumMod val="25000"/>
                  </a:schemeClr>
                </a:solidFill>
              </a:rPr>
              <a:t> la </a:t>
            </a:r>
            <a:r>
              <a:rPr lang="en-US" sz="1100" dirty="0" err="1">
                <a:solidFill>
                  <a:schemeClr val="tx2">
                    <a:lumMod val="25000"/>
                  </a:schemeClr>
                </a:solidFill>
              </a:rPr>
              <a:t>crearea</a:t>
            </a:r>
            <a:r>
              <a:rPr lang="en-US" sz="1100" dirty="0">
                <a:solidFill>
                  <a:schemeClr val="tx2">
                    <a:lumMod val="25000"/>
                  </a:schemeClr>
                </a:solidFill>
              </a:rPr>
              <a:t> de </a:t>
            </a:r>
            <a:r>
              <a:rPr lang="en-US" sz="1100" dirty="0" err="1">
                <a:solidFill>
                  <a:schemeClr val="tx2">
                    <a:lumMod val="25000"/>
                  </a:schemeClr>
                </a:solidFill>
              </a:rPr>
              <a:t>noi</a:t>
            </a:r>
            <a:r>
              <a:rPr lang="en-US" sz="1100" dirty="0">
                <a:solidFill>
                  <a:schemeClr val="tx2">
                    <a:lumMod val="25000"/>
                  </a:schemeClr>
                </a:solidFill>
              </a:rPr>
              <a:t> </a:t>
            </a:r>
            <a:r>
              <a:rPr lang="en-US" sz="1100" dirty="0" err="1">
                <a:solidFill>
                  <a:schemeClr val="tx2">
                    <a:lumMod val="25000"/>
                  </a:schemeClr>
                </a:solidFill>
              </a:rPr>
              <a:t>formate</a:t>
            </a:r>
            <a:r>
              <a:rPr lang="en-US" sz="1100" dirty="0">
                <a:solidFill>
                  <a:schemeClr val="tx2">
                    <a:lumMod val="25000"/>
                  </a:schemeClr>
                </a:solidFill>
              </a:rPr>
              <a:t> de </a:t>
            </a:r>
            <a:r>
              <a:rPr lang="en-US" sz="1100" dirty="0" err="1">
                <a:solidFill>
                  <a:schemeClr val="tx2">
                    <a:lumMod val="25000"/>
                  </a:schemeClr>
                </a:solidFill>
              </a:rPr>
              <a:t>documente</a:t>
            </a:r>
            <a:r>
              <a:rPr lang="en-US" sz="1100" dirty="0">
                <a:solidFill>
                  <a:schemeClr val="tx2">
                    <a:lumMod val="25000"/>
                  </a:schemeClr>
                </a:solidFill>
              </a:rPr>
              <a:t>, cum </a:t>
            </a:r>
            <a:r>
              <a:rPr lang="en-US" sz="1100" dirty="0" err="1">
                <a:solidFill>
                  <a:schemeClr val="tx2">
                    <a:lumMod val="25000"/>
                  </a:schemeClr>
                </a:solidFill>
              </a:rPr>
              <a:t>ar</a:t>
            </a:r>
            <a:r>
              <a:rPr lang="en-US" sz="1100" dirty="0">
                <a:solidFill>
                  <a:schemeClr val="tx2">
                    <a:lumMod val="25000"/>
                  </a:schemeClr>
                </a:solidFill>
              </a:rPr>
              <a:t> fi HTML, XML </a:t>
            </a:r>
            <a:r>
              <a:rPr lang="en-US" sz="1100" dirty="0" err="1">
                <a:solidFill>
                  <a:schemeClr val="tx2">
                    <a:lumMod val="25000"/>
                  </a:schemeClr>
                </a:solidFill>
              </a:rPr>
              <a:t>si</a:t>
            </a:r>
            <a:r>
              <a:rPr lang="en-US" sz="1100" dirty="0">
                <a:solidFill>
                  <a:schemeClr val="tx2">
                    <a:lumMod val="25000"/>
                  </a:schemeClr>
                </a:solidFill>
              </a:rPr>
              <a:t> XHTML. In </a:t>
            </a:r>
            <a:r>
              <a:rPr lang="en-US" sz="1100" dirty="0" err="1">
                <a:solidFill>
                  <a:schemeClr val="tx2">
                    <a:lumMod val="25000"/>
                  </a:schemeClr>
                </a:solidFill>
              </a:rPr>
              <a:t>prezent</a:t>
            </a:r>
            <a:r>
              <a:rPr lang="en-US" sz="1100" dirty="0">
                <a:solidFill>
                  <a:schemeClr val="tx2">
                    <a:lumMod val="25000"/>
                  </a:schemeClr>
                </a:solidFill>
              </a:rPr>
              <a:t>, </a:t>
            </a:r>
            <a:r>
              <a:rPr lang="en-US" sz="1100" dirty="0" err="1">
                <a:solidFill>
                  <a:schemeClr val="tx2">
                    <a:lumMod val="25000"/>
                  </a:schemeClr>
                </a:solidFill>
              </a:rPr>
              <a:t>exista</a:t>
            </a:r>
            <a:r>
              <a:rPr lang="en-US" sz="1100" dirty="0">
                <a:solidFill>
                  <a:schemeClr val="tx2">
                    <a:lumMod val="25000"/>
                  </a:schemeClr>
                </a:solidFill>
              </a:rPr>
              <a:t> </a:t>
            </a:r>
            <a:r>
              <a:rPr lang="en-US" sz="1100" dirty="0" err="1">
                <a:solidFill>
                  <a:schemeClr val="tx2">
                    <a:lumMod val="25000"/>
                  </a:schemeClr>
                </a:solidFill>
              </a:rPr>
              <a:t>nenumarate</a:t>
            </a:r>
            <a:r>
              <a:rPr lang="en-US" sz="1100" dirty="0">
                <a:solidFill>
                  <a:schemeClr val="tx2">
                    <a:lumMod val="25000"/>
                  </a:schemeClr>
                </a:solidFill>
              </a:rPr>
              <a:t> </a:t>
            </a:r>
            <a:r>
              <a:rPr lang="en-US" sz="1100" dirty="0" err="1">
                <a:solidFill>
                  <a:schemeClr val="tx2">
                    <a:lumMod val="25000"/>
                  </a:schemeClr>
                </a:solidFill>
              </a:rPr>
              <a:t>formate</a:t>
            </a:r>
            <a:r>
              <a:rPr lang="en-US" sz="1100" dirty="0">
                <a:solidFill>
                  <a:schemeClr val="tx2">
                    <a:lumMod val="25000"/>
                  </a:schemeClr>
                </a:solidFill>
              </a:rPr>
              <a:t> de </a:t>
            </a:r>
            <a:r>
              <a:rPr lang="en-US" sz="1100" dirty="0" err="1">
                <a:solidFill>
                  <a:schemeClr val="tx2">
                    <a:lumMod val="25000"/>
                  </a:schemeClr>
                </a:solidFill>
              </a:rPr>
              <a:t>fisiere</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aplicatii</a:t>
            </a:r>
            <a:r>
              <a:rPr lang="en-US" sz="1100" dirty="0">
                <a:solidFill>
                  <a:schemeClr val="tx2">
                    <a:lumMod val="25000"/>
                  </a:schemeClr>
                </a:solidFill>
              </a:rPr>
              <a:t> software care pot fi </a:t>
            </a:r>
            <a:r>
              <a:rPr lang="en-US" sz="1100" dirty="0" err="1">
                <a:solidFill>
                  <a:schemeClr val="tx2">
                    <a:lumMod val="25000"/>
                  </a:schemeClr>
                </a:solidFill>
              </a:rPr>
              <a:t>utilizate</a:t>
            </a:r>
            <a:r>
              <a:rPr lang="en-US" sz="1100" dirty="0">
                <a:solidFill>
                  <a:schemeClr val="tx2">
                    <a:lumMod val="25000"/>
                  </a:schemeClr>
                </a:solidFill>
              </a:rPr>
              <a:t> </a:t>
            </a:r>
            <a:r>
              <a:rPr lang="en-US" sz="1100" dirty="0" err="1">
                <a:solidFill>
                  <a:schemeClr val="tx2">
                    <a:lumMod val="25000"/>
                  </a:schemeClr>
                </a:solidFill>
              </a:rPr>
              <a:t>pentru</a:t>
            </a:r>
            <a:r>
              <a:rPr lang="en-US" sz="1100" dirty="0">
                <a:solidFill>
                  <a:schemeClr val="tx2">
                    <a:lumMod val="25000"/>
                  </a:schemeClr>
                </a:solidFill>
              </a:rPr>
              <a:t> a </a:t>
            </a:r>
            <a:r>
              <a:rPr lang="en-US" sz="1100" dirty="0" err="1">
                <a:solidFill>
                  <a:schemeClr val="tx2">
                    <a:lumMod val="25000"/>
                  </a:schemeClr>
                </a:solidFill>
              </a:rPr>
              <a:t>crea</a:t>
            </a:r>
            <a:r>
              <a:rPr lang="en-US" sz="1100" dirty="0">
                <a:solidFill>
                  <a:schemeClr val="tx2">
                    <a:lumMod val="25000"/>
                  </a:schemeClr>
                </a:solidFill>
              </a:rPr>
              <a:t>, </a:t>
            </a:r>
            <a:r>
              <a:rPr lang="en-US" sz="1100" dirty="0" err="1">
                <a:solidFill>
                  <a:schemeClr val="tx2">
                    <a:lumMod val="25000"/>
                  </a:schemeClr>
                </a:solidFill>
              </a:rPr>
              <a:t>edita</a:t>
            </a:r>
            <a:r>
              <a:rPr lang="en-US" sz="1100" dirty="0">
                <a:solidFill>
                  <a:schemeClr val="tx2">
                    <a:lumMod val="25000"/>
                  </a:schemeClr>
                </a:solidFill>
              </a:rPr>
              <a:t> </a:t>
            </a:r>
            <a:r>
              <a:rPr lang="en-US" sz="1100" dirty="0" err="1">
                <a:solidFill>
                  <a:schemeClr val="tx2">
                    <a:lumMod val="25000"/>
                  </a:schemeClr>
                </a:solidFill>
              </a:rPr>
              <a:t>si</a:t>
            </a:r>
            <a:r>
              <a:rPr lang="en-US" sz="1100" dirty="0">
                <a:solidFill>
                  <a:schemeClr val="tx2">
                    <a:lumMod val="25000"/>
                  </a:schemeClr>
                </a:solidFill>
              </a:rPr>
              <a:t> </a:t>
            </a:r>
            <a:r>
              <a:rPr lang="en-US" sz="1100" dirty="0" err="1">
                <a:solidFill>
                  <a:schemeClr val="tx2">
                    <a:lumMod val="25000"/>
                  </a:schemeClr>
                </a:solidFill>
              </a:rPr>
              <a:t>partaja</a:t>
            </a:r>
            <a:r>
              <a:rPr lang="en-US" sz="1100" dirty="0">
                <a:solidFill>
                  <a:schemeClr val="tx2">
                    <a:lumMod val="25000"/>
                  </a:schemeClr>
                </a:solidFill>
              </a:rPr>
              <a:t> </a:t>
            </a:r>
            <a:r>
              <a:rPr lang="en-US" sz="1100" dirty="0" err="1">
                <a:solidFill>
                  <a:schemeClr val="tx2">
                    <a:lumMod val="25000"/>
                  </a:schemeClr>
                </a:solidFill>
              </a:rPr>
              <a:t>documente</a:t>
            </a:r>
            <a:r>
              <a:rPr lang="en-US" sz="1100" dirty="0">
                <a:solidFill>
                  <a:schemeClr val="tx2">
                    <a:lumMod val="25000"/>
                  </a:schemeClr>
                </a:solidFill>
              </a:rPr>
              <a:t> </a:t>
            </a:r>
            <a:r>
              <a:rPr lang="en-US" sz="1100" dirty="0" err="1">
                <a:solidFill>
                  <a:schemeClr val="tx2">
                    <a:lumMod val="25000"/>
                  </a:schemeClr>
                </a:solidFill>
              </a:rPr>
              <a:t>electronice</a:t>
            </a:r>
            <a:r>
              <a:rPr lang="en-US" sz="1100" dirty="0">
                <a:solidFill>
                  <a:schemeClr val="tx2">
                    <a:lumMod val="25000"/>
                  </a:schemeClr>
                </a:solidFill>
              </a:rPr>
              <a:t>, de la </a:t>
            </a:r>
            <a:r>
              <a:rPr lang="en-US" sz="1100" dirty="0" err="1">
                <a:solidFill>
                  <a:schemeClr val="tx2">
                    <a:lumMod val="25000"/>
                  </a:schemeClr>
                </a:solidFill>
              </a:rPr>
              <a:t>documente</a:t>
            </a:r>
            <a:r>
              <a:rPr lang="en-US" sz="1100" dirty="0">
                <a:solidFill>
                  <a:schemeClr val="tx2">
                    <a:lumMod val="25000"/>
                  </a:schemeClr>
                </a:solidFill>
              </a:rPr>
              <a:t> de text simple la </a:t>
            </a:r>
            <a:r>
              <a:rPr lang="en-US" sz="1100" dirty="0" err="1">
                <a:solidFill>
                  <a:schemeClr val="tx2">
                    <a:lumMod val="25000"/>
                  </a:schemeClr>
                </a:solidFill>
              </a:rPr>
              <a:t>prezentari</a:t>
            </a:r>
            <a:r>
              <a:rPr lang="en-US" sz="1100" dirty="0">
                <a:solidFill>
                  <a:schemeClr val="tx2">
                    <a:lumMod val="25000"/>
                  </a:schemeClr>
                </a:solidFill>
              </a:rPr>
              <a:t> multimedia </a:t>
            </a:r>
            <a:r>
              <a:rPr lang="en-US" sz="1100" dirty="0" err="1">
                <a:solidFill>
                  <a:schemeClr val="tx2">
                    <a:lumMod val="25000"/>
                  </a:schemeClr>
                </a:solidFill>
              </a:rPr>
              <a:t>complexe</a:t>
            </a:r>
            <a:r>
              <a:rPr lang="en-US" sz="1100" dirty="0">
                <a:solidFill>
                  <a:schemeClr val="tx2">
                    <a:lumMod val="25000"/>
                  </a:schemeClr>
                </a:solidFill>
              </a:rPr>
              <a:t>.</a:t>
            </a:r>
          </a:p>
          <a:p>
            <a:pPr marL="114300" indent="0">
              <a:buNone/>
            </a:pPr>
            <a:endParaRPr lang="en-US" sz="1100" dirty="0">
              <a:solidFill>
                <a:schemeClr val="tx2">
                  <a:lumMod val="25000"/>
                </a:schemeClr>
              </a:solidFill>
            </a:endParaRPr>
          </a:p>
          <a:p>
            <a:pPr marL="114300" indent="0">
              <a:buNone/>
            </a:pPr>
            <a:endParaRPr lang="en-US" sz="1100" dirty="0">
              <a:solidFill>
                <a:schemeClr val="tx2">
                  <a:lumMod val="25000"/>
                </a:schemeClr>
              </a:solidFill>
            </a:endParaRPr>
          </a:p>
          <a:p>
            <a:pPr marL="114300" indent="0">
              <a:buNone/>
            </a:pPr>
            <a:endParaRPr lang="en-US" sz="1100" dirty="0">
              <a:solidFill>
                <a:schemeClr val="tx2">
                  <a:lumMod val="25000"/>
                </a:schemeClr>
              </a:solidFill>
            </a:endParaRPr>
          </a:p>
          <a:p>
            <a:pPr marL="114300" indent="0">
              <a:buNone/>
            </a:pPr>
            <a:endParaRPr lang="en-US" sz="1100" dirty="0">
              <a:solidFill>
                <a:schemeClr val="tx2">
                  <a:lumMod val="25000"/>
                </a:schemeClr>
              </a:solidFill>
            </a:endParaRPr>
          </a:p>
        </p:txBody>
      </p:sp>
      <p:sp>
        <p:nvSpPr>
          <p:cNvPr id="554" name="Google Shape;554;p66"/>
          <p:cNvSpPr txBox="1">
            <a:spLocks noGrp="1"/>
          </p:cNvSpPr>
          <p:nvPr>
            <p:ph type="title"/>
          </p:nvPr>
        </p:nvSpPr>
        <p:spPr>
          <a:xfrm>
            <a:off x="-562223" y="797104"/>
            <a:ext cx="5679900" cy="572700"/>
          </a:xfrm>
          <a:prstGeom prst="rect">
            <a:avLst/>
          </a:prstGeom>
        </p:spPr>
        <p:txBody>
          <a:bodyPr spcFirstLastPara="1" wrap="square" lIns="91425" tIns="91425" rIns="91425" bIns="91425" anchor="t" anchorCtr="0">
            <a:noAutofit/>
          </a:bodyPr>
          <a:lstStyle/>
          <a:p>
            <a:r>
              <a:rPr lang="en-US" sz="1800" dirty="0" err="1">
                <a:latin typeface="Montserrat" panose="00000500000000000000" pitchFamily="2" charset="0"/>
              </a:rPr>
              <a:t>Istoria</a:t>
            </a:r>
            <a:endParaRPr sz="1800" dirty="0">
              <a:latin typeface="Montserrat" panose="00000500000000000000" pitchFamily="2" charset="0"/>
            </a:endParaRPr>
          </a:p>
        </p:txBody>
      </p:sp>
      <p:pic>
        <p:nvPicPr>
          <p:cNvPr id="4" name="Picture 3" descr="A logo in a circle&#10;&#10;Description automatically generated with low confidence">
            <a:extLst>
              <a:ext uri="{FF2B5EF4-FFF2-40B4-BE49-F238E27FC236}">
                <a16:creationId xmlns:a16="http://schemas.microsoft.com/office/drawing/2014/main" id="{7B03C760-A713-C818-6143-00E25B2D9C62}"/>
              </a:ext>
            </a:extLst>
          </p:cNvPr>
          <p:cNvPicPr>
            <a:picLocks noChangeAspect="1"/>
          </p:cNvPicPr>
          <p:nvPr/>
        </p:nvPicPr>
        <p:blipFill>
          <a:blip r:embed="rId3"/>
          <a:stretch>
            <a:fillRect/>
          </a:stretch>
        </p:blipFill>
        <p:spPr>
          <a:xfrm>
            <a:off x="4727812" y="781325"/>
            <a:ext cx="779731" cy="779731"/>
          </a:xfrm>
          <a:prstGeom prst="rect">
            <a:avLst/>
          </a:prstGeom>
        </p:spPr>
      </p:pic>
      <p:pic>
        <p:nvPicPr>
          <p:cNvPr id="7" name="Picture 6" descr="A picture containing text, font, graphics, graphic design&#10;&#10;Description automatically generated">
            <a:extLst>
              <a:ext uri="{FF2B5EF4-FFF2-40B4-BE49-F238E27FC236}">
                <a16:creationId xmlns:a16="http://schemas.microsoft.com/office/drawing/2014/main" id="{B7140D28-0399-9496-99BB-4DE687388C9D}"/>
              </a:ext>
            </a:extLst>
          </p:cNvPr>
          <p:cNvPicPr>
            <a:picLocks noChangeAspect="1"/>
          </p:cNvPicPr>
          <p:nvPr/>
        </p:nvPicPr>
        <p:blipFill>
          <a:blip r:embed="rId4"/>
          <a:stretch>
            <a:fillRect/>
          </a:stretch>
        </p:blipFill>
        <p:spPr>
          <a:xfrm>
            <a:off x="5728887" y="1725447"/>
            <a:ext cx="854867" cy="965172"/>
          </a:xfrm>
          <a:prstGeom prst="rect">
            <a:avLst/>
          </a:prstGeom>
        </p:spPr>
      </p:pic>
      <p:pic>
        <p:nvPicPr>
          <p:cNvPr id="9" name="Picture 8" descr="A picture containing logo, graphics, font, symbol&#10;&#10;Description automatically generated">
            <a:extLst>
              <a:ext uri="{FF2B5EF4-FFF2-40B4-BE49-F238E27FC236}">
                <a16:creationId xmlns:a16="http://schemas.microsoft.com/office/drawing/2014/main" id="{2D2D98EA-FF81-84B4-C275-4A8F397C8FAB}"/>
              </a:ext>
            </a:extLst>
          </p:cNvPr>
          <p:cNvPicPr>
            <a:picLocks noChangeAspect="1"/>
          </p:cNvPicPr>
          <p:nvPr/>
        </p:nvPicPr>
        <p:blipFill>
          <a:blip r:embed="rId5"/>
          <a:stretch>
            <a:fillRect/>
          </a:stretch>
        </p:blipFill>
        <p:spPr>
          <a:xfrm>
            <a:off x="6857410" y="2645858"/>
            <a:ext cx="1267292" cy="1267292"/>
          </a:xfrm>
          <a:prstGeom prst="rect">
            <a:avLst/>
          </a:prstGeom>
        </p:spPr>
      </p:pic>
      <p:pic>
        <p:nvPicPr>
          <p:cNvPr id="11" name="Picture 10" descr="A close up of a paper&#10;&#10;Description automatically generated with low confidence">
            <a:extLst>
              <a:ext uri="{FF2B5EF4-FFF2-40B4-BE49-F238E27FC236}">
                <a16:creationId xmlns:a16="http://schemas.microsoft.com/office/drawing/2014/main" id="{04DC67A3-BF95-D055-E47B-F0116A284E50}"/>
              </a:ext>
            </a:extLst>
          </p:cNvPr>
          <p:cNvPicPr>
            <a:picLocks noChangeAspect="1"/>
          </p:cNvPicPr>
          <p:nvPr/>
        </p:nvPicPr>
        <p:blipFill>
          <a:blip r:embed="rId6"/>
          <a:stretch>
            <a:fillRect/>
          </a:stretch>
        </p:blipFill>
        <p:spPr>
          <a:xfrm>
            <a:off x="6949720" y="781325"/>
            <a:ext cx="1082672" cy="1082672"/>
          </a:xfrm>
          <a:prstGeom prst="rect">
            <a:avLst/>
          </a:prstGeom>
        </p:spPr>
      </p:pic>
    </p:spTree>
    <p:extLst>
      <p:ext uri="{BB962C8B-B14F-4D97-AF65-F5344CB8AC3E}">
        <p14:creationId xmlns:p14="http://schemas.microsoft.com/office/powerpoint/2010/main" val="254906594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553"/>
                                        </p:tgtEl>
                                        <p:attrNameLst>
                                          <p:attrName>style.visibility</p:attrName>
                                        </p:attrNameLst>
                                      </p:cBhvr>
                                      <p:to>
                                        <p:strVal val="visible"/>
                                      </p:to>
                                    </p:set>
                                    <p:anim calcmode="lin" valueType="num">
                                      <p:cBhvr additive="base">
                                        <p:cTn id="7" dur="1000"/>
                                        <p:tgtEl>
                                          <p:spTgt spid="553"/>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554"/>
                                        </p:tgtEl>
                                        <p:attrNameLst>
                                          <p:attrName>style.visibility</p:attrName>
                                        </p:attrNameLst>
                                      </p:cBhvr>
                                      <p:to>
                                        <p:strVal val="visible"/>
                                      </p:to>
                                    </p:set>
                                    <p:anim calcmode="lin" valueType="num">
                                      <p:cBhvr additive="base">
                                        <p:cTn id="10" dur="1000"/>
                                        <p:tgtEl>
                                          <p:spTgt spid="55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908</TotalTime>
  <Words>2230</Words>
  <Application>Microsoft Office PowerPoint</Application>
  <PresentationFormat>On-screen Show (16:9)</PresentationFormat>
  <Paragraphs>139</Paragraphs>
  <Slides>22</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Crimson Text</vt:lpstr>
      <vt:lpstr>Vidaloka</vt:lpstr>
      <vt:lpstr>Montserrat</vt:lpstr>
      <vt:lpstr>Arial</vt:lpstr>
      <vt:lpstr>Lato</vt:lpstr>
      <vt:lpstr>Calibri</vt:lpstr>
      <vt:lpstr>Josefin Sans</vt:lpstr>
      <vt:lpstr>Minimalist Business Slides XL by Slidesgo</vt:lpstr>
      <vt:lpstr>Protectia si securitatea documentelor electronice</vt:lpstr>
      <vt:lpstr>Cuprins</vt:lpstr>
      <vt:lpstr>Introducere</vt:lpstr>
      <vt:lpstr>Informatica</vt:lpstr>
      <vt:lpstr>Securitatea Informatiei</vt:lpstr>
      <vt:lpstr>PowerPoint Presentation</vt:lpstr>
      <vt:lpstr>Rolul securizarii documentelor in cadrul domeniului IT</vt:lpstr>
      <vt:lpstr>PowerPoint Presentation</vt:lpstr>
      <vt:lpstr>Istoria</vt:lpstr>
      <vt:lpstr>Tipuri de documente electronice</vt:lpstr>
      <vt:lpstr>Importanta documentelor electronice in societatea moderna | Scopul si obiectivele proiectului </vt:lpstr>
      <vt:lpstr>Aprofundarea tematicii documentelor electronice</vt:lpstr>
      <vt:lpstr>Riscurile si amenintarile</vt:lpstr>
      <vt:lpstr>PowerPoint Presentation</vt:lpstr>
      <vt:lpstr>04 Masuri de protectie si securitate pentru documentele electronice</vt:lpstr>
      <vt:lpstr>PowerPoint Presentation</vt:lpstr>
      <vt:lpstr>VPN</vt:lpstr>
      <vt:lpstr>PowerPoint Presentation</vt:lpstr>
      <vt:lpstr>PowerPoint Presentation</vt:lpstr>
      <vt:lpstr>05 Exemple de aplicatii</vt:lpstr>
      <vt:lpstr>06 Concluzii</vt:lpstr>
      <vt:lpstr>Multumim pentru atentie!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Protectia si securitatea documentelor electronice</dc:title>
  <cp:lastModifiedBy>Armin Chanchian</cp:lastModifiedBy>
  <cp:revision>6</cp:revision>
  <dcterms:modified xsi:type="dcterms:W3CDTF">2023-05-23T21:32:35Z</dcterms:modified>
</cp:coreProperties>
</file>